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7" r:id="rId17"/>
    <p:sldId id="262" r:id="rId18"/>
    <p:sldId id="272" r:id="rId19"/>
    <p:sldId id="276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3" d="100"/>
          <a:sy n="63" d="100"/>
        </p:scale>
        <p:origin x="-114" y="-33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589213" y="2514600"/>
            <a:ext cx="8915399" cy="2262781"/>
          </a:xfrm>
        </p:spPr>
        <p:txBody>
          <a:bodyPr anchor="b">
            <a:normAutofit/>
          </a:bodyPr>
          <a:lstStyle>
            <a:lvl1pPr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589213" y="4777379"/>
            <a:ext cx="8915399" cy="1126283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6"/>
          <p:cNvSpPr/>
          <p:nvPr/>
        </p:nvSpPr>
        <p:spPr bwMode="auto">
          <a:xfrm>
            <a:off x="0" y="4323810"/>
            <a:ext cx="1744652" cy="778589"/>
          </a:xfrm>
          <a:custGeom>
            <a:avLst/>
            <a:gdLst/>
            <a:ahLst/>
            <a:cxnLst/>
            <a:rect l="0" t="0" r="r" b="b"/>
            <a:pathLst>
              <a:path w="372" h="166">
                <a:moveTo>
                  <a:pt x="287" y="166"/>
                </a:moveTo>
                <a:cubicBezTo>
                  <a:pt x="290" y="166"/>
                  <a:pt x="292" y="165"/>
                  <a:pt x="293" y="164"/>
                </a:cubicBezTo>
                <a:cubicBezTo>
                  <a:pt x="293" y="163"/>
                  <a:pt x="294" y="163"/>
                  <a:pt x="294" y="163"/>
                </a:cubicBezTo>
                <a:cubicBezTo>
                  <a:pt x="370" y="87"/>
                  <a:pt x="370" y="87"/>
                  <a:pt x="370" y="87"/>
                </a:cubicBezTo>
                <a:cubicBezTo>
                  <a:pt x="372" y="85"/>
                  <a:pt x="372" y="81"/>
                  <a:pt x="370" y="78"/>
                </a:cubicBezTo>
                <a:cubicBezTo>
                  <a:pt x="294" y="3"/>
                  <a:pt x="294" y="3"/>
                  <a:pt x="294" y="3"/>
                </a:cubicBezTo>
                <a:cubicBezTo>
                  <a:pt x="294" y="2"/>
                  <a:pt x="293" y="2"/>
                  <a:pt x="293" y="2"/>
                </a:cubicBezTo>
                <a:cubicBezTo>
                  <a:pt x="292" y="1"/>
                  <a:pt x="290" y="0"/>
                  <a:pt x="287" y="0"/>
                </a:cubicBezTo>
                <a:cubicBezTo>
                  <a:pt x="0" y="0"/>
                  <a:pt x="0" y="0"/>
                  <a:pt x="0" y="0"/>
                </a:cubicBezTo>
                <a:cubicBezTo>
                  <a:pt x="0" y="166"/>
                  <a:pt x="0" y="166"/>
                  <a:pt x="0" y="166"/>
                </a:cubicBezTo>
                <a:lnTo>
                  <a:pt x="287" y="166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4529540"/>
            <a:ext cx="779767" cy="365125"/>
          </a:xfrm>
        </p:spPr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70510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09600"/>
            <a:ext cx="8915399" cy="311704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160060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1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3275012" y="3505200"/>
            <a:ext cx="753655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4354046"/>
            <a:ext cx="8915399" cy="1555864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1208986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2438400"/>
            <a:ext cx="8915400" cy="2724845"/>
          </a:xfrm>
        </p:spPr>
        <p:txBody>
          <a:bodyPr anchor="b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51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49949" y="609600"/>
            <a:ext cx="8393926" cy="2895600"/>
          </a:xfrm>
        </p:spPr>
        <p:txBody>
          <a:bodyPr anchor="ctr">
            <a:normAutofit/>
          </a:bodyPr>
          <a:lstStyle>
            <a:lvl1pPr algn="l">
              <a:defRPr sz="48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1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TextBox 16"/>
          <p:cNvSpPr txBox="1"/>
          <p:nvPr/>
        </p:nvSpPr>
        <p:spPr>
          <a:xfrm>
            <a:off x="2467652" y="648005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11114852" y="290530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0949637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627407"/>
            <a:ext cx="8915399" cy="2880020"/>
          </a:xfrm>
        </p:spPr>
        <p:txBody>
          <a:bodyPr anchor="ctr">
            <a:normAutofit/>
          </a:bodyPr>
          <a:lstStyle>
            <a:lvl1pPr algn="l">
              <a:defRPr sz="4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21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2589212" y="4343400"/>
            <a:ext cx="8915400" cy="838200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181600"/>
            <a:ext cx="8915400" cy="729622"/>
          </a:xfrm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lvl="0" indent="0"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2729847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3792001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294812" y="627405"/>
            <a:ext cx="2207601" cy="5283817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89212" y="627405"/>
            <a:ext cx="6477000" cy="5283817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038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92925" y="624110"/>
            <a:ext cx="8911687" cy="128089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89212" y="2133600"/>
            <a:ext cx="8915400" cy="377762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8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95443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2058750"/>
            <a:ext cx="8915399" cy="146880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3530129"/>
            <a:ext cx="8915399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31781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3244139"/>
            <a:ext cx="779767" cy="365125"/>
          </a:xfrm>
        </p:spPr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776895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89212" y="2133600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190747" y="2126222"/>
            <a:ext cx="4313864" cy="3777622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65005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939373" y="1972703"/>
            <a:ext cx="399273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89212" y="2548966"/>
            <a:ext cx="4342893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7506629" y="1969475"/>
            <a:ext cx="399900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7166957" y="2545738"/>
            <a:ext cx="4338674" cy="3354060"/>
          </a:xfrm>
        </p:spPr>
        <p:txBody>
          <a:bodyPr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2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31812" y="787782"/>
            <a:ext cx="779767" cy="365125"/>
          </a:xfrm>
        </p:spPr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7809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66839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97869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2" y="446088"/>
            <a:ext cx="3505199" cy="976312"/>
          </a:xfrm>
        </p:spPr>
        <p:txBody>
          <a:bodyPr anchor="b"/>
          <a:lstStyle>
            <a:lvl1pPr algn="l">
              <a:defRPr sz="20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23012" y="446088"/>
            <a:ext cx="5181600" cy="5414963"/>
          </a:xfrm>
        </p:spPr>
        <p:txBody>
          <a:bodyPr anchor="ctr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2" y="1598613"/>
            <a:ext cx="3505199" cy="426243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71437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929179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89213" y="4800600"/>
            <a:ext cx="8915400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89212" y="634965"/>
            <a:ext cx="8915400" cy="3854970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89213" y="5367338"/>
            <a:ext cx="8915400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Freeform 11"/>
          <p:cNvSpPr/>
          <p:nvPr/>
        </p:nvSpPr>
        <p:spPr bwMode="auto">
          <a:xfrm flipV="1">
            <a:off x="-4189" y="4911725"/>
            <a:ext cx="1588527" cy="507297"/>
          </a:xfrm>
          <a:custGeom>
            <a:avLst/>
            <a:gdLst/>
            <a:ahLst/>
            <a:cxnLst/>
            <a:rect l="l" t="t" r="r" b="b"/>
            <a:pathLst>
              <a:path w="9248" h="10000">
                <a:moveTo>
                  <a:pt x="9248" y="4701"/>
                </a:moveTo>
                <a:lnTo>
                  <a:pt x="7915" y="188"/>
                </a:lnTo>
                <a:cubicBezTo>
                  <a:pt x="7906" y="156"/>
                  <a:pt x="7895" y="126"/>
                  <a:pt x="7886" y="94"/>
                </a:cubicBezTo>
                <a:cubicBezTo>
                  <a:pt x="7859" y="0"/>
                  <a:pt x="7831" y="0"/>
                  <a:pt x="7803" y="0"/>
                </a:cubicBezTo>
                <a:lnTo>
                  <a:pt x="7275" y="0"/>
                </a:lnTo>
                <a:lnTo>
                  <a:pt x="0" y="70"/>
                </a:lnTo>
                <a:cubicBezTo>
                  <a:pt x="8" y="3380"/>
                  <a:pt x="17" y="6690"/>
                  <a:pt x="25" y="10000"/>
                </a:cubicBezTo>
                <a:lnTo>
                  <a:pt x="7275" y="9966"/>
                </a:lnTo>
                <a:lnTo>
                  <a:pt x="7803" y="9966"/>
                </a:lnTo>
                <a:cubicBezTo>
                  <a:pt x="7831" y="9966"/>
                  <a:pt x="7859" y="9872"/>
                  <a:pt x="7886" y="9872"/>
                </a:cubicBezTo>
                <a:cubicBezTo>
                  <a:pt x="7886" y="9778"/>
                  <a:pt x="7915" y="9778"/>
                  <a:pt x="7915" y="9778"/>
                </a:cubicBezTo>
                <a:lnTo>
                  <a:pt x="9248" y="5265"/>
                </a:lnTo>
                <a:cubicBezTo>
                  <a:pt x="9303" y="5077"/>
                  <a:pt x="9303" y="4889"/>
                  <a:pt x="9248" y="470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31812" y="4983087"/>
            <a:ext cx="779767" cy="365125"/>
          </a:xfrm>
        </p:spPr>
        <p:txBody>
          <a:bodyPr/>
          <a:lstStyle/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31890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Group 22"/>
          <p:cNvGrpSpPr/>
          <p:nvPr/>
        </p:nvGrpSpPr>
        <p:grpSpPr>
          <a:xfrm>
            <a:off x="1" y="228600"/>
            <a:ext cx="2851516" cy="6638628"/>
            <a:chOff x="2487613" y="285750"/>
            <a:chExt cx="2428875" cy="5654676"/>
          </a:xfrm>
        </p:grpSpPr>
        <p:sp>
          <p:nvSpPr>
            <p:cNvPr id="24" name="Freeform 11"/>
            <p:cNvSpPr/>
            <p:nvPr/>
          </p:nvSpPr>
          <p:spPr bwMode="auto">
            <a:xfrm>
              <a:off x="2487613" y="2284413"/>
              <a:ext cx="85725" cy="533400"/>
            </a:xfrm>
            <a:custGeom>
              <a:avLst/>
              <a:gdLst/>
              <a:ahLst/>
              <a:cxnLst/>
              <a:rect l="0" t="0" r="r" b="b"/>
              <a:pathLst>
                <a:path w="22" h="136">
                  <a:moveTo>
                    <a:pt x="22" y="136"/>
                  </a:moveTo>
                  <a:cubicBezTo>
                    <a:pt x="20" y="117"/>
                    <a:pt x="19" y="99"/>
                    <a:pt x="17" y="80"/>
                  </a:cubicBezTo>
                  <a:cubicBezTo>
                    <a:pt x="11" y="54"/>
                    <a:pt x="6" y="27"/>
                    <a:pt x="0" y="0"/>
                  </a:cubicBezTo>
                  <a:cubicBezTo>
                    <a:pt x="0" y="35"/>
                    <a:pt x="0" y="35"/>
                    <a:pt x="0" y="35"/>
                  </a:cubicBezTo>
                  <a:cubicBezTo>
                    <a:pt x="6" y="64"/>
                    <a:pt x="13" y="94"/>
                    <a:pt x="20" y="124"/>
                  </a:cubicBezTo>
                  <a:cubicBezTo>
                    <a:pt x="20" y="128"/>
                    <a:pt x="21" y="132"/>
                    <a:pt x="22" y="136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5" name="Freeform 12"/>
            <p:cNvSpPr/>
            <p:nvPr/>
          </p:nvSpPr>
          <p:spPr bwMode="auto">
            <a:xfrm>
              <a:off x="2597151" y="2779713"/>
              <a:ext cx="550863" cy="1978025"/>
            </a:xfrm>
            <a:custGeom>
              <a:avLst/>
              <a:gdLst/>
              <a:ahLst/>
              <a:cxnLst/>
              <a:rect l="0" t="0" r="r" b="b"/>
              <a:pathLst>
                <a:path w="140" h="504">
                  <a:moveTo>
                    <a:pt x="86" y="350"/>
                  </a:moveTo>
                  <a:cubicBezTo>
                    <a:pt x="103" y="402"/>
                    <a:pt x="120" y="453"/>
                    <a:pt x="139" y="504"/>
                  </a:cubicBezTo>
                  <a:cubicBezTo>
                    <a:pt x="139" y="495"/>
                    <a:pt x="139" y="487"/>
                    <a:pt x="140" y="478"/>
                  </a:cubicBezTo>
                  <a:cubicBezTo>
                    <a:pt x="124" y="435"/>
                    <a:pt x="109" y="391"/>
                    <a:pt x="95" y="347"/>
                  </a:cubicBezTo>
                  <a:cubicBezTo>
                    <a:pt x="58" y="233"/>
                    <a:pt x="27" y="117"/>
                    <a:pt x="0" y="0"/>
                  </a:cubicBezTo>
                  <a:cubicBezTo>
                    <a:pt x="2" y="20"/>
                    <a:pt x="4" y="41"/>
                    <a:pt x="6" y="61"/>
                  </a:cubicBezTo>
                  <a:cubicBezTo>
                    <a:pt x="30" y="158"/>
                    <a:pt x="56" y="255"/>
                    <a:pt x="86" y="35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6" name="Freeform 13"/>
            <p:cNvSpPr/>
            <p:nvPr/>
          </p:nvSpPr>
          <p:spPr bwMode="auto">
            <a:xfrm>
              <a:off x="3175001" y="4730750"/>
              <a:ext cx="519113" cy="1209675"/>
            </a:xfrm>
            <a:custGeom>
              <a:avLst/>
              <a:gdLst/>
              <a:ahLst/>
              <a:cxnLst/>
              <a:rect l="0" t="0" r="r" b="b"/>
              <a:pathLst>
                <a:path w="132" h="308">
                  <a:moveTo>
                    <a:pt x="8" y="22"/>
                  </a:moveTo>
                  <a:cubicBezTo>
                    <a:pt x="5" y="15"/>
                    <a:pt x="2" y="8"/>
                    <a:pt x="0" y="0"/>
                  </a:cubicBezTo>
                  <a:cubicBezTo>
                    <a:pt x="0" y="10"/>
                    <a:pt x="0" y="19"/>
                    <a:pt x="0" y="29"/>
                  </a:cubicBezTo>
                  <a:cubicBezTo>
                    <a:pt x="21" y="85"/>
                    <a:pt x="44" y="140"/>
                    <a:pt x="68" y="194"/>
                  </a:cubicBezTo>
                  <a:cubicBezTo>
                    <a:pt x="85" y="232"/>
                    <a:pt x="104" y="270"/>
                    <a:pt x="123" y="308"/>
                  </a:cubicBezTo>
                  <a:cubicBezTo>
                    <a:pt x="132" y="308"/>
                    <a:pt x="132" y="308"/>
                    <a:pt x="132" y="308"/>
                  </a:cubicBezTo>
                  <a:cubicBezTo>
                    <a:pt x="113" y="269"/>
                    <a:pt x="94" y="230"/>
                    <a:pt x="77" y="190"/>
                  </a:cubicBezTo>
                  <a:cubicBezTo>
                    <a:pt x="52" y="135"/>
                    <a:pt x="29" y="79"/>
                    <a:pt x="8" y="22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7" name="Freeform 14"/>
            <p:cNvSpPr/>
            <p:nvPr/>
          </p:nvSpPr>
          <p:spPr bwMode="auto">
            <a:xfrm>
              <a:off x="3305176" y="5630863"/>
              <a:ext cx="146050" cy="309563"/>
            </a:xfrm>
            <a:custGeom>
              <a:avLst/>
              <a:gdLst/>
              <a:ahLst/>
              <a:cxnLst/>
              <a:rect l="0" t="0" r="r" b="b"/>
              <a:pathLst>
                <a:path w="37" h="79">
                  <a:moveTo>
                    <a:pt x="28" y="79"/>
                  </a:moveTo>
                  <a:cubicBezTo>
                    <a:pt x="37" y="79"/>
                    <a:pt x="37" y="79"/>
                    <a:pt x="37" y="79"/>
                  </a:cubicBezTo>
                  <a:cubicBezTo>
                    <a:pt x="24" y="53"/>
                    <a:pt x="12" y="27"/>
                    <a:pt x="0" y="0"/>
                  </a:cubicBezTo>
                  <a:cubicBezTo>
                    <a:pt x="8" y="27"/>
                    <a:pt x="17" y="53"/>
                    <a:pt x="28" y="79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8" name="Freeform 15"/>
            <p:cNvSpPr/>
            <p:nvPr/>
          </p:nvSpPr>
          <p:spPr bwMode="auto">
            <a:xfrm>
              <a:off x="2573338" y="2817813"/>
              <a:ext cx="700088" cy="2835275"/>
            </a:xfrm>
            <a:custGeom>
              <a:avLst/>
              <a:gdLst/>
              <a:ahLst/>
              <a:cxnLst/>
              <a:rect l="0" t="0" r="r" b="b"/>
              <a:pathLst>
                <a:path w="178" h="722">
                  <a:moveTo>
                    <a:pt x="162" y="660"/>
                  </a:moveTo>
                  <a:cubicBezTo>
                    <a:pt x="145" y="618"/>
                    <a:pt x="130" y="576"/>
                    <a:pt x="116" y="534"/>
                  </a:cubicBezTo>
                  <a:cubicBezTo>
                    <a:pt x="84" y="437"/>
                    <a:pt x="59" y="337"/>
                    <a:pt x="40" y="236"/>
                  </a:cubicBezTo>
                  <a:cubicBezTo>
                    <a:pt x="29" y="175"/>
                    <a:pt x="20" y="113"/>
                    <a:pt x="12" y="51"/>
                  </a:cubicBezTo>
                  <a:cubicBezTo>
                    <a:pt x="8" y="34"/>
                    <a:pt x="4" y="17"/>
                    <a:pt x="0" y="0"/>
                  </a:cubicBezTo>
                  <a:cubicBezTo>
                    <a:pt x="8" y="79"/>
                    <a:pt x="19" y="159"/>
                    <a:pt x="33" y="237"/>
                  </a:cubicBezTo>
                  <a:cubicBezTo>
                    <a:pt x="51" y="339"/>
                    <a:pt x="76" y="439"/>
                    <a:pt x="107" y="537"/>
                  </a:cubicBezTo>
                  <a:cubicBezTo>
                    <a:pt x="123" y="586"/>
                    <a:pt x="141" y="634"/>
                    <a:pt x="160" y="681"/>
                  </a:cubicBezTo>
                  <a:cubicBezTo>
                    <a:pt x="166" y="695"/>
                    <a:pt x="172" y="708"/>
                    <a:pt x="178" y="722"/>
                  </a:cubicBezTo>
                  <a:cubicBezTo>
                    <a:pt x="176" y="717"/>
                    <a:pt x="175" y="713"/>
                    <a:pt x="174" y="708"/>
                  </a:cubicBezTo>
                  <a:cubicBezTo>
                    <a:pt x="169" y="692"/>
                    <a:pt x="165" y="676"/>
                    <a:pt x="162" y="66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29" name="Freeform 16"/>
            <p:cNvSpPr/>
            <p:nvPr/>
          </p:nvSpPr>
          <p:spPr bwMode="auto">
            <a:xfrm>
              <a:off x="2506663" y="285750"/>
              <a:ext cx="90488" cy="2493963"/>
            </a:xfrm>
            <a:custGeom>
              <a:avLst/>
              <a:gdLst/>
              <a:ahLst/>
              <a:cxnLst/>
              <a:rect l="0" t="0" r="r" b="b"/>
              <a:pathLst>
                <a:path w="23" h="635">
                  <a:moveTo>
                    <a:pt x="11" y="577"/>
                  </a:moveTo>
                  <a:cubicBezTo>
                    <a:pt x="12" y="581"/>
                    <a:pt x="12" y="585"/>
                    <a:pt x="12" y="589"/>
                  </a:cubicBezTo>
                  <a:cubicBezTo>
                    <a:pt x="15" y="603"/>
                    <a:pt x="19" y="617"/>
                    <a:pt x="22" y="632"/>
                  </a:cubicBezTo>
                  <a:cubicBezTo>
                    <a:pt x="22" y="633"/>
                    <a:pt x="22" y="634"/>
                    <a:pt x="23" y="635"/>
                  </a:cubicBezTo>
                  <a:cubicBezTo>
                    <a:pt x="21" y="615"/>
                    <a:pt x="19" y="596"/>
                    <a:pt x="17" y="576"/>
                  </a:cubicBezTo>
                  <a:cubicBezTo>
                    <a:pt x="9" y="474"/>
                    <a:pt x="5" y="372"/>
                    <a:pt x="5" y="269"/>
                  </a:cubicBezTo>
                  <a:cubicBezTo>
                    <a:pt x="6" y="179"/>
                    <a:pt x="9" y="90"/>
                    <a:pt x="15" y="0"/>
                  </a:cubicBezTo>
                  <a:cubicBezTo>
                    <a:pt x="12" y="0"/>
                    <a:pt x="12" y="0"/>
                    <a:pt x="12" y="0"/>
                  </a:cubicBezTo>
                  <a:cubicBezTo>
                    <a:pt x="5" y="89"/>
                    <a:pt x="2" y="179"/>
                    <a:pt x="1" y="269"/>
                  </a:cubicBezTo>
                  <a:cubicBezTo>
                    <a:pt x="0" y="372"/>
                    <a:pt x="3" y="474"/>
                    <a:pt x="11" y="577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0" name="Freeform 17"/>
            <p:cNvSpPr/>
            <p:nvPr/>
          </p:nvSpPr>
          <p:spPr bwMode="auto">
            <a:xfrm>
              <a:off x="2554288" y="2598738"/>
              <a:ext cx="66675" cy="420688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0" y="0"/>
                  </a:moveTo>
                  <a:cubicBezTo>
                    <a:pt x="2" y="19"/>
                    <a:pt x="3" y="37"/>
                    <a:pt x="5" y="56"/>
                  </a:cubicBezTo>
                  <a:cubicBezTo>
                    <a:pt x="9" y="73"/>
                    <a:pt x="13" y="90"/>
                    <a:pt x="17" y="107"/>
                  </a:cubicBezTo>
                  <a:cubicBezTo>
                    <a:pt x="15" y="87"/>
                    <a:pt x="13" y="66"/>
                    <a:pt x="11" y="46"/>
                  </a:cubicBezTo>
                  <a:cubicBezTo>
                    <a:pt x="10" y="45"/>
                    <a:pt x="10" y="44"/>
                    <a:pt x="10" y="43"/>
                  </a:cubicBezTo>
                  <a:cubicBezTo>
                    <a:pt x="7" y="28"/>
                    <a:pt x="3" y="1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1" name="Freeform 18"/>
            <p:cNvSpPr/>
            <p:nvPr/>
          </p:nvSpPr>
          <p:spPr bwMode="auto">
            <a:xfrm>
              <a:off x="3143251" y="4757738"/>
              <a:ext cx="161925" cy="873125"/>
            </a:xfrm>
            <a:custGeom>
              <a:avLst/>
              <a:gdLst/>
              <a:ahLst/>
              <a:cxnLst/>
              <a:rect l="0" t="0" r="r" b="b"/>
              <a:pathLst>
                <a:path w="41" h="222">
                  <a:moveTo>
                    <a:pt x="0" y="0"/>
                  </a:moveTo>
                  <a:cubicBezTo>
                    <a:pt x="0" y="31"/>
                    <a:pt x="2" y="62"/>
                    <a:pt x="5" y="93"/>
                  </a:cubicBezTo>
                  <a:cubicBezTo>
                    <a:pt x="8" y="117"/>
                    <a:pt x="12" y="142"/>
                    <a:pt x="17" y="166"/>
                  </a:cubicBezTo>
                  <a:cubicBezTo>
                    <a:pt x="19" y="172"/>
                    <a:pt x="22" y="178"/>
                    <a:pt x="24" y="184"/>
                  </a:cubicBezTo>
                  <a:cubicBezTo>
                    <a:pt x="30" y="197"/>
                    <a:pt x="35" y="209"/>
                    <a:pt x="41" y="222"/>
                  </a:cubicBezTo>
                  <a:cubicBezTo>
                    <a:pt x="40" y="219"/>
                    <a:pt x="39" y="215"/>
                    <a:pt x="38" y="212"/>
                  </a:cubicBezTo>
                  <a:cubicBezTo>
                    <a:pt x="26" y="172"/>
                    <a:pt x="18" y="132"/>
                    <a:pt x="13" y="92"/>
                  </a:cubicBezTo>
                  <a:cubicBezTo>
                    <a:pt x="11" y="68"/>
                    <a:pt x="9" y="45"/>
                    <a:pt x="8" y="22"/>
                  </a:cubicBezTo>
                  <a:cubicBezTo>
                    <a:pt x="8" y="21"/>
                    <a:pt x="7" y="20"/>
                    <a:pt x="7" y="18"/>
                  </a:cubicBezTo>
                  <a:cubicBezTo>
                    <a:pt x="5" y="12"/>
                    <a:pt x="2" y="6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2" name="Freeform 19"/>
            <p:cNvSpPr/>
            <p:nvPr/>
          </p:nvSpPr>
          <p:spPr bwMode="auto">
            <a:xfrm>
              <a:off x="3148013" y="1282700"/>
              <a:ext cx="1768475" cy="3448050"/>
            </a:xfrm>
            <a:custGeom>
              <a:avLst/>
              <a:gdLst/>
              <a:ahLst/>
              <a:cxnLst/>
              <a:rect l="0" t="0" r="r" b="b"/>
              <a:pathLst>
                <a:path w="450" h="878">
                  <a:moveTo>
                    <a:pt x="7" y="854"/>
                  </a:moveTo>
                  <a:cubicBezTo>
                    <a:pt x="10" y="772"/>
                    <a:pt x="26" y="691"/>
                    <a:pt x="50" y="613"/>
                  </a:cubicBezTo>
                  <a:cubicBezTo>
                    <a:pt x="75" y="535"/>
                    <a:pt x="109" y="460"/>
                    <a:pt x="149" y="388"/>
                  </a:cubicBezTo>
                  <a:cubicBezTo>
                    <a:pt x="189" y="316"/>
                    <a:pt x="235" y="248"/>
                    <a:pt x="285" y="183"/>
                  </a:cubicBezTo>
                  <a:cubicBezTo>
                    <a:pt x="310" y="151"/>
                    <a:pt x="337" y="119"/>
                    <a:pt x="364" y="89"/>
                  </a:cubicBezTo>
                  <a:cubicBezTo>
                    <a:pt x="378" y="74"/>
                    <a:pt x="392" y="58"/>
                    <a:pt x="406" y="44"/>
                  </a:cubicBezTo>
                  <a:cubicBezTo>
                    <a:pt x="421" y="29"/>
                    <a:pt x="435" y="15"/>
                    <a:pt x="450" y="1"/>
                  </a:cubicBezTo>
                  <a:cubicBezTo>
                    <a:pt x="450" y="0"/>
                    <a:pt x="450" y="0"/>
                    <a:pt x="450" y="0"/>
                  </a:cubicBezTo>
                  <a:cubicBezTo>
                    <a:pt x="434" y="14"/>
                    <a:pt x="420" y="28"/>
                    <a:pt x="405" y="43"/>
                  </a:cubicBezTo>
                  <a:cubicBezTo>
                    <a:pt x="391" y="57"/>
                    <a:pt x="377" y="72"/>
                    <a:pt x="363" y="88"/>
                  </a:cubicBezTo>
                  <a:cubicBezTo>
                    <a:pt x="335" y="118"/>
                    <a:pt x="308" y="149"/>
                    <a:pt x="283" y="181"/>
                  </a:cubicBezTo>
                  <a:cubicBezTo>
                    <a:pt x="232" y="246"/>
                    <a:pt x="185" y="314"/>
                    <a:pt x="145" y="386"/>
                  </a:cubicBezTo>
                  <a:cubicBezTo>
                    <a:pt x="104" y="457"/>
                    <a:pt x="70" y="533"/>
                    <a:pt x="45" y="611"/>
                  </a:cubicBezTo>
                  <a:cubicBezTo>
                    <a:pt x="19" y="690"/>
                    <a:pt x="3" y="771"/>
                    <a:pt x="0" y="854"/>
                  </a:cubicBezTo>
                  <a:cubicBezTo>
                    <a:pt x="0" y="856"/>
                    <a:pt x="0" y="857"/>
                    <a:pt x="0" y="859"/>
                  </a:cubicBezTo>
                  <a:cubicBezTo>
                    <a:pt x="2" y="865"/>
                    <a:pt x="4" y="872"/>
                    <a:pt x="7" y="878"/>
                  </a:cubicBezTo>
                  <a:cubicBezTo>
                    <a:pt x="7" y="870"/>
                    <a:pt x="7" y="862"/>
                    <a:pt x="7" y="85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3" name="Freeform 20"/>
            <p:cNvSpPr/>
            <p:nvPr/>
          </p:nvSpPr>
          <p:spPr bwMode="auto">
            <a:xfrm>
              <a:off x="3273426" y="5653088"/>
              <a:ext cx="138113" cy="287338"/>
            </a:xfrm>
            <a:custGeom>
              <a:avLst/>
              <a:gdLst/>
              <a:ahLst/>
              <a:cxnLst/>
              <a:rect l="0" t="0" r="r" b="b"/>
              <a:pathLst>
                <a:path w="35" h="73">
                  <a:moveTo>
                    <a:pt x="0" y="0"/>
                  </a:moveTo>
                  <a:cubicBezTo>
                    <a:pt x="7" y="24"/>
                    <a:pt x="16" y="49"/>
                    <a:pt x="26" y="73"/>
                  </a:cubicBezTo>
                  <a:cubicBezTo>
                    <a:pt x="35" y="73"/>
                    <a:pt x="35" y="73"/>
                    <a:pt x="35" y="73"/>
                  </a:cubicBezTo>
                  <a:cubicBezTo>
                    <a:pt x="23" y="49"/>
                    <a:pt x="11" y="24"/>
                    <a:pt x="0" y="0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4" name="Freeform 21"/>
            <p:cNvSpPr/>
            <p:nvPr/>
          </p:nvSpPr>
          <p:spPr bwMode="auto">
            <a:xfrm>
              <a:off x="3143251" y="4656138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7" y="44"/>
                  </a:moveTo>
                  <a:cubicBezTo>
                    <a:pt x="7" y="46"/>
                    <a:pt x="8" y="47"/>
                    <a:pt x="8" y="48"/>
                  </a:cubicBezTo>
                  <a:cubicBezTo>
                    <a:pt x="8" y="38"/>
                    <a:pt x="8" y="29"/>
                    <a:pt x="8" y="19"/>
                  </a:cubicBezTo>
                  <a:cubicBezTo>
                    <a:pt x="5" y="13"/>
                    <a:pt x="3" y="6"/>
                    <a:pt x="1" y="0"/>
                  </a:cubicBezTo>
                  <a:cubicBezTo>
                    <a:pt x="0" y="9"/>
                    <a:pt x="0" y="17"/>
                    <a:pt x="0" y="26"/>
                  </a:cubicBezTo>
                  <a:cubicBezTo>
                    <a:pt x="2" y="32"/>
                    <a:pt x="5" y="38"/>
                    <a:pt x="7" y="44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  <p:sp>
          <p:nvSpPr>
            <p:cNvPr id="35" name="Freeform 22"/>
            <p:cNvSpPr/>
            <p:nvPr/>
          </p:nvSpPr>
          <p:spPr bwMode="auto">
            <a:xfrm>
              <a:off x="3211513" y="5410200"/>
              <a:ext cx="203200" cy="530225"/>
            </a:xfrm>
            <a:custGeom>
              <a:avLst/>
              <a:gdLst/>
              <a:ahLst/>
              <a:cxnLst/>
              <a:rect l="0" t="0" r="r" b="b"/>
              <a:pathLst>
                <a:path w="52" h="135">
                  <a:moveTo>
                    <a:pt x="7" y="18"/>
                  </a:moveTo>
                  <a:cubicBezTo>
                    <a:pt x="5" y="12"/>
                    <a:pt x="2" y="6"/>
                    <a:pt x="0" y="0"/>
                  </a:cubicBezTo>
                  <a:cubicBezTo>
                    <a:pt x="3" y="16"/>
                    <a:pt x="7" y="32"/>
                    <a:pt x="12" y="48"/>
                  </a:cubicBezTo>
                  <a:cubicBezTo>
                    <a:pt x="13" y="53"/>
                    <a:pt x="14" y="57"/>
                    <a:pt x="16" y="62"/>
                  </a:cubicBezTo>
                  <a:cubicBezTo>
                    <a:pt x="27" y="86"/>
                    <a:pt x="39" y="111"/>
                    <a:pt x="51" y="135"/>
                  </a:cubicBezTo>
                  <a:cubicBezTo>
                    <a:pt x="52" y="135"/>
                    <a:pt x="52" y="135"/>
                    <a:pt x="52" y="135"/>
                  </a:cubicBezTo>
                  <a:cubicBezTo>
                    <a:pt x="41" y="109"/>
                    <a:pt x="32" y="83"/>
                    <a:pt x="24" y="56"/>
                  </a:cubicBezTo>
                  <a:cubicBezTo>
                    <a:pt x="18" y="43"/>
                    <a:pt x="13" y="31"/>
                    <a:pt x="7" y="18"/>
                  </a:cubicBezTo>
                  <a:close/>
                </a:path>
              </a:pathLst>
            </a:custGeom>
            <a:solidFill>
              <a:schemeClr val="tx2">
                <a:alpha val="20000"/>
              </a:schemeClr>
            </a:solidFill>
            <a:ln>
              <a:noFill/>
            </a:ln>
          </p:spPr>
        </p:sp>
      </p:grpSp>
      <p:grpSp>
        <p:nvGrpSpPr>
          <p:cNvPr id="10" name="Group 9"/>
          <p:cNvGrpSpPr/>
          <p:nvPr/>
        </p:nvGrpSpPr>
        <p:grpSpPr>
          <a:xfrm>
            <a:off x="27221" y="-786"/>
            <a:ext cx="2356674" cy="6854039"/>
            <a:chOff x="6627813" y="194833"/>
            <a:chExt cx="1952625" cy="5678918"/>
          </a:xfrm>
        </p:grpSpPr>
        <p:sp>
          <p:nvSpPr>
            <p:cNvPr id="11" name="Freeform 27"/>
            <p:cNvSpPr/>
            <p:nvPr/>
          </p:nvSpPr>
          <p:spPr bwMode="auto">
            <a:xfrm>
              <a:off x="6627813" y="194833"/>
              <a:ext cx="409575" cy="3646488"/>
            </a:xfrm>
            <a:custGeom>
              <a:avLst/>
              <a:gdLst/>
              <a:ahLst/>
              <a:cxnLst/>
              <a:rect l="0" t="0" r="r" b="b"/>
              <a:pathLst>
                <a:path w="103" h="920">
                  <a:moveTo>
                    <a:pt x="7" y="210"/>
                  </a:moveTo>
                  <a:cubicBezTo>
                    <a:pt x="11" y="288"/>
                    <a:pt x="17" y="367"/>
                    <a:pt x="26" y="445"/>
                  </a:cubicBezTo>
                  <a:cubicBezTo>
                    <a:pt x="34" y="523"/>
                    <a:pt x="44" y="601"/>
                    <a:pt x="57" y="679"/>
                  </a:cubicBezTo>
                  <a:cubicBezTo>
                    <a:pt x="69" y="757"/>
                    <a:pt x="84" y="834"/>
                    <a:pt x="101" y="911"/>
                  </a:cubicBezTo>
                  <a:cubicBezTo>
                    <a:pt x="102" y="914"/>
                    <a:pt x="103" y="917"/>
                    <a:pt x="103" y="920"/>
                  </a:cubicBezTo>
                  <a:cubicBezTo>
                    <a:pt x="102" y="905"/>
                    <a:pt x="100" y="889"/>
                    <a:pt x="99" y="874"/>
                  </a:cubicBezTo>
                  <a:cubicBezTo>
                    <a:pt x="99" y="871"/>
                    <a:pt x="99" y="868"/>
                    <a:pt x="99" y="866"/>
                  </a:cubicBezTo>
                  <a:cubicBezTo>
                    <a:pt x="85" y="803"/>
                    <a:pt x="73" y="741"/>
                    <a:pt x="63" y="678"/>
                  </a:cubicBezTo>
                  <a:cubicBezTo>
                    <a:pt x="50" y="600"/>
                    <a:pt x="39" y="523"/>
                    <a:pt x="30" y="444"/>
                  </a:cubicBezTo>
                  <a:cubicBezTo>
                    <a:pt x="21" y="366"/>
                    <a:pt x="14" y="288"/>
                    <a:pt x="9" y="209"/>
                  </a:cubicBezTo>
                  <a:cubicBezTo>
                    <a:pt x="7" y="170"/>
                    <a:pt x="5" y="131"/>
                    <a:pt x="3" y="92"/>
                  </a:cubicBezTo>
                  <a:cubicBezTo>
                    <a:pt x="2" y="61"/>
                    <a:pt x="1" y="31"/>
                    <a:pt x="1" y="0"/>
                  </a:cubicBezTo>
                  <a:cubicBezTo>
                    <a:pt x="0" y="0"/>
                    <a:pt x="0" y="0"/>
                    <a:pt x="0" y="0"/>
                  </a:cubicBezTo>
                  <a:cubicBezTo>
                    <a:pt x="0" y="31"/>
                    <a:pt x="1" y="61"/>
                    <a:pt x="1" y="92"/>
                  </a:cubicBezTo>
                  <a:cubicBezTo>
                    <a:pt x="3" y="131"/>
                    <a:pt x="4" y="170"/>
                    <a:pt x="7" y="21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2" name="Freeform 28"/>
            <p:cNvSpPr/>
            <p:nvPr/>
          </p:nvSpPr>
          <p:spPr bwMode="auto">
            <a:xfrm>
              <a:off x="7061201" y="3771900"/>
              <a:ext cx="350838" cy="1309688"/>
            </a:xfrm>
            <a:custGeom>
              <a:avLst/>
              <a:gdLst/>
              <a:ahLst/>
              <a:cxnLst/>
              <a:rect l="0" t="0" r="r" b="b"/>
              <a:pathLst>
                <a:path w="88" h="330">
                  <a:moveTo>
                    <a:pt x="53" y="229"/>
                  </a:moveTo>
                  <a:cubicBezTo>
                    <a:pt x="64" y="263"/>
                    <a:pt x="75" y="297"/>
                    <a:pt x="88" y="330"/>
                  </a:cubicBezTo>
                  <a:cubicBezTo>
                    <a:pt x="88" y="323"/>
                    <a:pt x="88" y="315"/>
                    <a:pt x="88" y="308"/>
                  </a:cubicBezTo>
                  <a:cubicBezTo>
                    <a:pt x="88" y="307"/>
                    <a:pt x="88" y="305"/>
                    <a:pt x="88" y="304"/>
                  </a:cubicBezTo>
                  <a:cubicBezTo>
                    <a:pt x="79" y="278"/>
                    <a:pt x="70" y="252"/>
                    <a:pt x="62" y="226"/>
                  </a:cubicBezTo>
                  <a:cubicBezTo>
                    <a:pt x="38" y="152"/>
                    <a:pt x="17" y="76"/>
                    <a:pt x="0" y="0"/>
                  </a:cubicBezTo>
                  <a:cubicBezTo>
                    <a:pt x="2" y="21"/>
                    <a:pt x="4" y="42"/>
                    <a:pt x="7" y="63"/>
                  </a:cubicBezTo>
                  <a:cubicBezTo>
                    <a:pt x="21" y="119"/>
                    <a:pt x="36" y="174"/>
                    <a:pt x="53" y="22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3" name="Freeform 29"/>
            <p:cNvSpPr/>
            <p:nvPr/>
          </p:nvSpPr>
          <p:spPr bwMode="auto">
            <a:xfrm>
              <a:off x="7439026" y="5053013"/>
              <a:ext cx="357188" cy="820738"/>
            </a:xfrm>
            <a:custGeom>
              <a:avLst/>
              <a:gdLst/>
              <a:ahLst/>
              <a:cxnLst/>
              <a:rect l="0" t="0" r="r" b="b"/>
              <a:pathLst>
                <a:path w="90" h="207">
                  <a:moveTo>
                    <a:pt x="6" y="15"/>
                  </a:moveTo>
                  <a:cubicBezTo>
                    <a:pt x="4" y="10"/>
                    <a:pt x="2" y="5"/>
                    <a:pt x="0" y="0"/>
                  </a:cubicBezTo>
                  <a:cubicBezTo>
                    <a:pt x="0" y="9"/>
                    <a:pt x="0" y="19"/>
                    <a:pt x="1" y="29"/>
                  </a:cubicBezTo>
                  <a:cubicBezTo>
                    <a:pt x="14" y="62"/>
                    <a:pt x="27" y="95"/>
                    <a:pt x="42" y="127"/>
                  </a:cubicBezTo>
                  <a:cubicBezTo>
                    <a:pt x="54" y="154"/>
                    <a:pt x="67" y="181"/>
                    <a:pt x="80" y="207"/>
                  </a:cubicBezTo>
                  <a:cubicBezTo>
                    <a:pt x="90" y="207"/>
                    <a:pt x="90" y="207"/>
                    <a:pt x="90" y="207"/>
                  </a:cubicBezTo>
                  <a:cubicBezTo>
                    <a:pt x="76" y="180"/>
                    <a:pt x="63" y="152"/>
                    <a:pt x="50" y="123"/>
                  </a:cubicBezTo>
                  <a:cubicBezTo>
                    <a:pt x="34" y="88"/>
                    <a:pt x="20" y="51"/>
                    <a:pt x="6" y="15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4" name="Freeform 30"/>
            <p:cNvSpPr/>
            <p:nvPr/>
          </p:nvSpPr>
          <p:spPr bwMode="auto">
            <a:xfrm>
              <a:off x="7037388" y="3811588"/>
              <a:ext cx="457200" cy="1852613"/>
            </a:xfrm>
            <a:custGeom>
              <a:avLst/>
              <a:gdLst/>
              <a:ahLst/>
              <a:cxnLst/>
              <a:rect l="0" t="0" r="r" b="b"/>
              <a:pathLst>
                <a:path w="115" h="467">
                  <a:moveTo>
                    <a:pt x="101" y="409"/>
                  </a:moveTo>
                  <a:cubicBezTo>
                    <a:pt x="93" y="388"/>
                    <a:pt x="85" y="366"/>
                    <a:pt x="78" y="344"/>
                  </a:cubicBezTo>
                  <a:cubicBezTo>
                    <a:pt x="57" y="281"/>
                    <a:pt x="41" y="216"/>
                    <a:pt x="29" y="151"/>
                  </a:cubicBezTo>
                  <a:cubicBezTo>
                    <a:pt x="22" y="119"/>
                    <a:pt x="17" y="86"/>
                    <a:pt x="13" y="53"/>
                  </a:cubicBezTo>
                  <a:cubicBezTo>
                    <a:pt x="9" y="35"/>
                    <a:pt x="4" y="18"/>
                    <a:pt x="0" y="0"/>
                  </a:cubicBezTo>
                  <a:cubicBezTo>
                    <a:pt x="5" y="51"/>
                    <a:pt x="12" y="102"/>
                    <a:pt x="21" y="152"/>
                  </a:cubicBezTo>
                  <a:cubicBezTo>
                    <a:pt x="33" y="218"/>
                    <a:pt x="49" y="283"/>
                    <a:pt x="69" y="347"/>
                  </a:cubicBezTo>
                  <a:cubicBezTo>
                    <a:pt x="79" y="378"/>
                    <a:pt x="90" y="410"/>
                    <a:pt x="103" y="441"/>
                  </a:cubicBezTo>
                  <a:cubicBezTo>
                    <a:pt x="107" y="449"/>
                    <a:pt x="111" y="458"/>
                    <a:pt x="115" y="467"/>
                  </a:cubicBezTo>
                  <a:cubicBezTo>
                    <a:pt x="114" y="464"/>
                    <a:pt x="113" y="461"/>
                    <a:pt x="112" y="458"/>
                  </a:cubicBezTo>
                  <a:cubicBezTo>
                    <a:pt x="108" y="442"/>
                    <a:pt x="104" y="425"/>
                    <a:pt x="101" y="40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5" name="Freeform 31"/>
            <p:cNvSpPr/>
            <p:nvPr/>
          </p:nvSpPr>
          <p:spPr bwMode="auto">
            <a:xfrm>
              <a:off x="6992938" y="1263650"/>
              <a:ext cx="144463" cy="2508250"/>
            </a:xfrm>
            <a:custGeom>
              <a:avLst/>
              <a:gdLst/>
              <a:ahLst/>
              <a:cxnLst/>
              <a:rect l="0" t="0" r="r" b="b"/>
              <a:pathLst>
                <a:path w="36" h="633">
                  <a:moveTo>
                    <a:pt x="17" y="633"/>
                  </a:moveTo>
                  <a:cubicBezTo>
                    <a:pt x="15" y="621"/>
                    <a:pt x="14" y="609"/>
                    <a:pt x="13" y="597"/>
                  </a:cubicBezTo>
                  <a:cubicBezTo>
                    <a:pt x="8" y="530"/>
                    <a:pt x="5" y="464"/>
                    <a:pt x="5" y="398"/>
                  </a:cubicBezTo>
                  <a:cubicBezTo>
                    <a:pt x="5" y="331"/>
                    <a:pt x="8" y="265"/>
                    <a:pt x="13" y="198"/>
                  </a:cubicBezTo>
                  <a:cubicBezTo>
                    <a:pt x="15" y="165"/>
                    <a:pt x="18" y="132"/>
                    <a:pt x="22" y="99"/>
                  </a:cubicBezTo>
                  <a:cubicBezTo>
                    <a:pt x="26" y="66"/>
                    <a:pt x="30" y="33"/>
                    <a:pt x="36" y="0"/>
                  </a:cubicBezTo>
                  <a:cubicBezTo>
                    <a:pt x="35" y="0"/>
                    <a:pt x="35" y="0"/>
                    <a:pt x="35" y="0"/>
                  </a:cubicBezTo>
                  <a:cubicBezTo>
                    <a:pt x="29" y="33"/>
                    <a:pt x="24" y="66"/>
                    <a:pt x="20" y="99"/>
                  </a:cubicBezTo>
                  <a:cubicBezTo>
                    <a:pt x="16" y="132"/>
                    <a:pt x="13" y="165"/>
                    <a:pt x="10" y="198"/>
                  </a:cubicBezTo>
                  <a:cubicBezTo>
                    <a:pt x="4" y="264"/>
                    <a:pt x="1" y="331"/>
                    <a:pt x="1" y="398"/>
                  </a:cubicBezTo>
                  <a:cubicBezTo>
                    <a:pt x="0" y="461"/>
                    <a:pt x="2" y="525"/>
                    <a:pt x="7" y="589"/>
                  </a:cubicBezTo>
                  <a:cubicBezTo>
                    <a:pt x="10" y="603"/>
                    <a:pt x="13" y="618"/>
                    <a:pt x="16" y="632"/>
                  </a:cubicBezTo>
                  <a:cubicBezTo>
                    <a:pt x="16" y="632"/>
                    <a:pt x="17" y="633"/>
                    <a:pt x="17" y="63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6" name="Freeform 32"/>
            <p:cNvSpPr/>
            <p:nvPr/>
          </p:nvSpPr>
          <p:spPr bwMode="auto">
            <a:xfrm>
              <a:off x="7526338" y="5640388"/>
              <a:ext cx="111125" cy="233363"/>
            </a:xfrm>
            <a:custGeom>
              <a:avLst/>
              <a:gdLst/>
              <a:ahLst/>
              <a:cxnLst/>
              <a:rect l="0" t="0" r="r" b="b"/>
              <a:pathLst>
                <a:path w="28" h="59">
                  <a:moveTo>
                    <a:pt x="22" y="59"/>
                  </a:moveTo>
                  <a:cubicBezTo>
                    <a:pt x="28" y="59"/>
                    <a:pt x="28" y="59"/>
                    <a:pt x="28" y="59"/>
                  </a:cubicBezTo>
                  <a:cubicBezTo>
                    <a:pt x="18" y="40"/>
                    <a:pt x="9" y="20"/>
                    <a:pt x="0" y="0"/>
                  </a:cubicBezTo>
                  <a:cubicBezTo>
                    <a:pt x="6" y="20"/>
                    <a:pt x="13" y="40"/>
                    <a:pt x="22" y="59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7" name="Freeform 33"/>
            <p:cNvSpPr/>
            <p:nvPr/>
          </p:nvSpPr>
          <p:spPr bwMode="auto">
            <a:xfrm>
              <a:off x="7021513" y="3598863"/>
              <a:ext cx="68263" cy="423863"/>
            </a:xfrm>
            <a:custGeom>
              <a:avLst/>
              <a:gdLst/>
              <a:ahLst/>
              <a:cxnLst/>
              <a:rect l="0" t="0" r="r" b="b"/>
              <a:pathLst>
                <a:path w="17" h="107">
                  <a:moveTo>
                    <a:pt x="4" y="54"/>
                  </a:moveTo>
                  <a:cubicBezTo>
                    <a:pt x="8" y="72"/>
                    <a:pt x="13" y="89"/>
                    <a:pt x="17" y="107"/>
                  </a:cubicBezTo>
                  <a:cubicBezTo>
                    <a:pt x="14" y="86"/>
                    <a:pt x="12" y="65"/>
                    <a:pt x="10" y="44"/>
                  </a:cubicBezTo>
                  <a:cubicBezTo>
                    <a:pt x="10" y="44"/>
                    <a:pt x="9" y="43"/>
                    <a:pt x="9" y="43"/>
                  </a:cubicBezTo>
                  <a:cubicBezTo>
                    <a:pt x="6" y="29"/>
                    <a:pt x="3" y="14"/>
                    <a:pt x="0" y="0"/>
                  </a:cubicBezTo>
                  <a:cubicBezTo>
                    <a:pt x="0" y="2"/>
                    <a:pt x="0" y="5"/>
                    <a:pt x="0" y="8"/>
                  </a:cubicBezTo>
                  <a:cubicBezTo>
                    <a:pt x="1" y="23"/>
                    <a:pt x="3" y="39"/>
                    <a:pt x="4" y="54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8" name="Freeform 34"/>
            <p:cNvSpPr/>
            <p:nvPr/>
          </p:nvSpPr>
          <p:spPr bwMode="auto">
            <a:xfrm>
              <a:off x="7412038" y="2801938"/>
              <a:ext cx="1168400" cy="2251075"/>
            </a:xfrm>
            <a:custGeom>
              <a:avLst/>
              <a:gdLst/>
              <a:ahLst/>
              <a:cxnLst/>
              <a:rect l="0" t="0" r="r" b="b"/>
              <a:pathLst>
                <a:path w="294" h="568">
                  <a:moveTo>
                    <a:pt x="8" y="553"/>
                  </a:moveTo>
                  <a:cubicBezTo>
                    <a:pt x="9" y="501"/>
                    <a:pt x="19" y="448"/>
                    <a:pt x="35" y="397"/>
                  </a:cubicBezTo>
                  <a:cubicBezTo>
                    <a:pt x="51" y="347"/>
                    <a:pt x="73" y="298"/>
                    <a:pt x="99" y="252"/>
                  </a:cubicBezTo>
                  <a:cubicBezTo>
                    <a:pt x="124" y="205"/>
                    <a:pt x="154" y="161"/>
                    <a:pt x="187" y="119"/>
                  </a:cubicBezTo>
                  <a:cubicBezTo>
                    <a:pt x="203" y="98"/>
                    <a:pt x="220" y="77"/>
                    <a:pt x="238" y="58"/>
                  </a:cubicBezTo>
                  <a:cubicBezTo>
                    <a:pt x="247" y="48"/>
                    <a:pt x="256" y="38"/>
                    <a:pt x="265" y="28"/>
                  </a:cubicBezTo>
                  <a:cubicBezTo>
                    <a:pt x="274" y="19"/>
                    <a:pt x="284" y="9"/>
                    <a:pt x="294" y="0"/>
                  </a:cubicBezTo>
                  <a:cubicBezTo>
                    <a:pt x="293" y="0"/>
                    <a:pt x="293" y="0"/>
                    <a:pt x="293" y="0"/>
                  </a:cubicBezTo>
                  <a:cubicBezTo>
                    <a:pt x="283" y="9"/>
                    <a:pt x="273" y="18"/>
                    <a:pt x="264" y="27"/>
                  </a:cubicBezTo>
                  <a:cubicBezTo>
                    <a:pt x="255" y="37"/>
                    <a:pt x="246" y="47"/>
                    <a:pt x="237" y="56"/>
                  </a:cubicBezTo>
                  <a:cubicBezTo>
                    <a:pt x="218" y="76"/>
                    <a:pt x="201" y="96"/>
                    <a:pt x="185" y="117"/>
                  </a:cubicBezTo>
                  <a:cubicBezTo>
                    <a:pt x="151" y="159"/>
                    <a:pt x="121" y="203"/>
                    <a:pt x="95" y="249"/>
                  </a:cubicBezTo>
                  <a:cubicBezTo>
                    <a:pt x="68" y="296"/>
                    <a:pt x="46" y="345"/>
                    <a:pt x="30" y="396"/>
                  </a:cubicBezTo>
                  <a:cubicBezTo>
                    <a:pt x="13" y="445"/>
                    <a:pt x="3" y="497"/>
                    <a:pt x="0" y="549"/>
                  </a:cubicBezTo>
                  <a:cubicBezTo>
                    <a:pt x="3" y="555"/>
                    <a:pt x="5" y="561"/>
                    <a:pt x="7" y="568"/>
                  </a:cubicBezTo>
                  <a:cubicBezTo>
                    <a:pt x="7" y="563"/>
                    <a:pt x="7" y="558"/>
                    <a:pt x="8" y="553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19" name="Freeform 35"/>
            <p:cNvSpPr/>
            <p:nvPr/>
          </p:nvSpPr>
          <p:spPr bwMode="auto">
            <a:xfrm>
              <a:off x="7494588" y="5664200"/>
              <a:ext cx="100013" cy="209550"/>
            </a:xfrm>
            <a:custGeom>
              <a:avLst/>
              <a:gdLst/>
              <a:ahLst/>
              <a:cxnLst/>
              <a:rect l="0" t="0" r="r" b="b"/>
              <a:pathLst>
                <a:path w="25" h="53">
                  <a:moveTo>
                    <a:pt x="0" y="0"/>
                  </a:moveTo>
                  <a:cubicBezTo>
                    <a:pt x="5" y="18"/>
                    <a:pt x="12" y="36"/>
                    <a:pt x="19" y="53"/>
                  </a:cubicBezTo>
                  <a:cubicBezTo>
                    <a:pt x="25" y="53"/>
                    <a:pt x="25" y="53"/>
                    <a:pt x="25" y="53"/>
                  </a:cubicBezTo>
                  <a:cubicBezTo>
                    <a:pt x="16" y="36"/>
                    <a:pt x="8" y="18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0" name="Freeform 36"/>
            <p:cNvSpPr/>
            <p:nvPr/>
          </p:nvSpPr>
          <p:spPr bwMode="auto">
            <a:xfrm>
              <a:off x="7412038" y="5081588"/>
              <a:ext cx="114300" cy="558800"/>
            </a:xfrm>
            <a:custGeom>
              <a:avLst/>
              <a:gdLst/>
              <a:ahLst/>
              <a:cxnLst/>
              <a:rect l="0" t="0" r="r" b="b"/>
              <a:pathLst>
                <a:path w="29" h="141">
                  <a:moveTo>
                    <a:pt x="0" y="0"/>
                  </a:moveTo>
                  <a:cubicBezTo>
                    <a:pt x="0" y="30"/>
                    <a:pt x="2" y="60"/>
                    <a:pt x="7" y="89"/>
                  </a:cubicBezTo>
                  <a:cubicBezTo>
                    <a:pt x="11" y="98"/>
                    <a:pt x="14" y="108"/>
                    <a:pt x="18" y="117"/>
                  </a:cubicBezTo>
                  <a:cubicBezTo>
                    <a:pt x="22" y="125"/>
                    <a:pt x="25" y="133"/>
                    <a:pt x="29" y="141"/>
                  </a:cubicBezTo>
                  <a:cubicBezTo>
                    <a:pt x="28" y="139"/>
                    <a:pt x="28" y="137"/>
                    <a:pt x="27" y="135"/>
                  </a:cubicBezTo>
                  <a:cubicBezTo>
                    <a:pt x="16" y="98"/>
                    <a:pt x="10" y="60"/>
                    <a:pt x="8" y="22"/>
                  </a:cubicBezTo>
                  <a:cubicBezTo>
                    <a:pt x="7" y="18"/>
                    <a:pt x="5" y="15"/>
                    <a:pt x="4" y="11"/>
                  </a:cubicBezTo>
                  <a:cubicBezTo>
                    <a:pt x="2" y="7"/>
                    <a:pt x="1" y="3"/>
                    <a:pt x="0" y="0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1" name="Freeform 37"/>
            <p:cNvSpPr/>
            <p:nvPr/>
          </p:nvSpPr>
          <p:spPr bwMode="auto">
            <a:xfrm>
              <a:off x="7412038" y="4978400"/>
              <a:ext cx="31750" cy="188913"/>
            </a:xfrm>
            <a:custGeom>
              <a:avLst/>
              <a:gdLst/>
              <a:ahLst/>
              <a:cxnLst/>
              <a:rect l="0" t="0" r="r" b="b"/>
              <a:pathLst>
                <a:path w="8" h="48">
                  <a:moveTo>
                    <a:pt x="0" y="26"/>
                  </a:moveTo>
                  <a:cubicBezTo>
                    <a:pt x="1" y="29"/>
                    <a:pt x="2" y="33"/>
                    <a:pt x="4" y="37"/>
                  </a:cubicBezTo>
                  <a:cubicBezTo>
                    <a:pt x="5" y="41"/>
                    <a:pt x="7" y="44"/>
                    <a:pt x="8" y="48"/>
                  </a:cubicBezTo>
                  <a:cubicBezTo>
                    <a:pt x="7" y="38"/>
                    <a:pt x="7" y="28"/>
                    <a:pt x="7" y="19"/>
                  </a:cubicBezTo>
                  <a:cubicBezTo>
                    <a:pt x="5" y="12"/>
                    <a:pt x="3" y="6"/>
                    <a:pt x="0" y="0"/>
                  </a:cubicBezTo>
                  <a:cubicBezTo>
                    <a:pt x="0" y="1"/>
                    <a:pt x="0" y="3"/>
                    <a:pt x="0" y="4"/>
                  </a:cubicBezTo>
                  <a:cubicBezTo>
                    <a:pt x="0" y="11"/>
                    <a:pt x="0" y="19"/>
                    <a:pt x="0" y="26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  <p:sp>
          <p:nvSpPr>
            <p:cNvPr id="22" name="Freeform 38"/>
            <p:cNvSpPr/>
            <p:nvPr/>
          </p:nvSpPr>
          <p:spPr bwMode="auto">
            <a:xfrm>
              <a:off x="7439026" y="5434013"/>
              <a:ext cx="174625" cy="439738"/>
            </a:xfrm>
            <a:custGeom>
              <a:avLst/>
              <a:gdLst/>
              <a:ahLst/>
              <a:cxnLst/>
              <a:rect l="0" t="0" r="r" b="b"/>
              <a:pathLst>
                <a:path w="44" h="111">
                  <a:moveTo>
                    <a:pt x="11" y="28"/>
                  </a:moveTo>
                  <a:cubicBezTo>
                    <a:pt x="7" y="19"/>
                    <a:pt x="4" y="9"/>
                    <a:pt x="0" y="0"/>
                  </a:cubicBezTo>
                  <a:cubicBezTo>
                    <a:pt x="3" y="16"/>
                    <a:pt x="7" y="33"/>
                    <a:pt x="11" y="49"/>
                  </a:cubicBezTo>
                  <a:cubicBezTo>
                    <a:pt x="12" y="52"/>
                    <a:pt x="13" y="55"/>
                    <a:pt x="14" y="58"/>
                  </a:cubicBezTo>
                  <a:cubicBezTo>
                    <a:pt x="22" y="76"/>
                    <a:pt x="30" y="94"/>
                    <a:pt x="39" y="111"/>
                  </a:cubicBezTo>
                  <a:cubicBezTo>
                    <a:pt x="44" y="111"/>
                    <a:pt x="44" y="111"/>
                    <a:pt x="44" y="111"/>
                  </a:cubicBezTo>
                  <a:cubicBezTo>
                    <a:pt x="35" y="92"/>
                    <a:pt x="28" y="72"/>
                    <a:pt x="22" y="52"/>
                  </a:cubicBezTo>
                  <a:cubicBezTo>
                    <a:pt x="18" y="44"/>
                    <a:pt x="15" y="36"/>
                    <a:pt x="11" y="28"/>
                  </a:cubicBezTo>
                  <a:close/>
                </a:path>
              </a:pathLst>
            </a:custGeom>
            <a:solidFill>
              <a:schemeClr val="tx2"/>
            </a:solidFill>
            <a:ln>
              <a:noFill/>
            </a:ln>
          </p:spPr>
        </p:sp>
      </p:grpSp>
      <p:sp>
        <p:nvSpPr>
          <p:cNvPr id="7" name="Rectangle 6"/>
          <p:cNvSpPr/>
          <p:nvPr/>
        </p:nvSpPr>
        <p:spPr>
          <a:xfrm>
            <a:off x="0" y="0"/>
            <a:ext cx="182880" cy="6858000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92924" y="624110"/>
            <a:ext cx="8911687" cy="128089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89212" y="2133600"/>
            <a:ext cx="8915400" cy="3886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361612" y="6130437"/>
            <a:ext cx="1146283" cy="37039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00552C-A13D-4F73-B4E6-5D8A720147EB}" type="datetimeFigureOut">
              <a:rPr lang="ru-RU" smtClean="0"/>
              <a:t>22.03.2021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89212" y="6135808"/>
            <a:ext cx="76199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531812" y="787782"/>
            <a:ext cx="7797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rgbClr val="FEFFFF"/>
                </a:solidFill>
              </a:defRPr>
            </a:lvl1pPr>
          </a:lstStyle>
          <a:p>
            <a:fld id="{AEDB43E3-BC2D-4D9C-8A97-D61494404C8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16340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  <p:sldLayoutId id="2147483689" r:id="rId12"/>
    <p:sldLayoutId id="2147483690" r:id="rId13"/>
    <p:sldLayoutId id="2147483691" r:id="rId14"/>
    <p:sldLayoutId id="2147483692" r:id="rId15"/>
    <p:sldLayoutId id="2147483693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Font typeface="Wingdings 3" charset="2"/>
        <a:buChar char="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://pandia.ru/text/category/beremennostmz/" TargetMode="Externa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33061" y="656707"/>
            <a:ext cx="9758939" cy="1288472"/>
          </a:xfrm>
        </p:spPr>
        <p:txBody>
          <a:bodyPr/>
          <a:lstStyle/>
          <a:p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Педагогический совет №3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79419" y="2237509"/>
            <a:ext cx="9833754" cy="3010833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solidFill>
                  <a:schemeClr val="tx1"/>
                </a:solidFill>
              </a:rPr>
              <a:t> 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«Реализация регионального компонента в </a:t>
            </a:r>
            <a:r>
              <a:rPr lang="ru-RU" sz="44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44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-образовательном процессе ДОУ в условиях введения ФГОС ДО»</a:t>
            </a:r>
            <a:endParaRPr lang="ru-RU" sz="4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019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13658" y="1138845"/>
            <a:ext cx="9917084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Родственные </a:t>
            </a:r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слова к слову «Родина». </a:t>
            </a:r>
            <a:endParaRPr lang="ru-RU" sz="48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endParaRPr lang="ru-RU" sz="48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algn="ctr"/>
            <a:r>
              <a:rPr 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Родина</a:t>
            </a:r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, род, народ, родители, природа, дородный, борода, </a:t>
            </a:r>
            <a:r>
              <a:rPr 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родник.</a:t>
            </a:r>
            <a:endParaRPr lang="ru-RU" sz="4800" b="1" dirty="0"/>
          </a:p>
        </p:txBody>
      </p:sp>
    </p:spTree>
    <p:extLst>
      <p:ext uri="{BB962C8B-B14F-4D97-AF65-F5344CB8AC3E}">
        <p14:creationId xmlns:p14="http://schemas.microsoft.com/office/powerpoint/2010/main" val="3264972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9090" y="1704353"/>
            <a:ext cx="9850581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spcBef>
                <a:spcPts val="1875"/>
              </a:spcBef>
              <a:spcAft>
                <a:spcPts val="2250"/>
              </a:spcAft>
            </a:pPr>
            <a:r>
              <a:rPr lang="ru-RU" sz="7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Интересный факт</a:t>
            </a:r>
            <a:r>
              <a:rPr lang="ru-RU" sz="7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ru-RU" sz="6600" b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1026" name="Picture 2" descr="http://forum.gdenashel.ru/uploads/monthly_11_2017/post-6485-0-87383100-1511368032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218" t="16924" r="16924" b="16764"/>
          <a:stretch/>
        </p:blipFill>
        <p:spPr bwMode="auto">
          <a:xfrm>
            <a:off x="4746955" y="3125586"/>
            <a:ext cx="3125198" cy="29343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519110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55469" y="457200"/>
            <a:ext cx="10590415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ase">
              <a:spcBef>
                <a:spcPts val="1875"/>
              </a:spcBef>
              <a:spcAft>
                <a:spcPts val="2250"/>
              </a:spcAft>
            </a:pP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Борода 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– слово родственное «Родине». Доказано, что в волосы заложена генная память рода. Поэтому женщина, носящая косу, в период </a:t>
            </a:r>
            <a:r>
              <a:rPr lang="ru-RU" sz="4000" b="1" u="sng" dirty="0">
                <a:solidFill>
                  <a:srgbClr val="743399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2" tooltip="Беременность"/>
              </a:rPr>
              <a:t>беременности</a:t>
            </a:r>
            <a:r>
              <a:rPr lang="ru-RU" sz="4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не должна стричь волосы, через косу она передаёт ребёнку родовую память. Недаром коса похожа на спираль ДНК. А мужчины свою родовую память хранили в бороде. Поэтому на Руси мужчины всегда носили бороду. </a:t>
            </a:r>
            <a:endParaRPr lang="ru-RU" sz="36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904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29542" y="457199"/>
            <a:ext cx="9709266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fontAlgn="base">
              <a:spcBef>
                <a:spcPts val="1875"/>
              </a:spcBef>
              <a:spcAft>
                <a:spcPts val="2250"/>
              </a:spcAft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У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каждого рода, как и у народа, должно быть конкретное место, свой кусочек Родины. Это земля, откуда растёт древо рода. И этот кусочек должен передаваться по наследству. Его нельзя продать и поменять. Это родовое место мы называем малой Родиной. Наша малая Родина. Чтобы воспитать нравственное отношение ребёнка к своей малой Родине, нужно соблюдать определённые условия.</a:t>
            </a:r>
            <a:endParaRPr lang="ru-RU" sz="3200" b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7869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96785" y="939338"/>
            <a:ext cx="911075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Итоги тематического контроля «Реализация регионального компонента в </a:t>
            </a:r>
            <a:r>
              <a:rPr lang="ru-RU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воспитательно</a:t>
            </a:r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-образовательном процессе ДОУ в условиях введения ФГОС ДО»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269568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936244"/>
              </p:ext>
            </p:extLst>
          </p:nvPr>
        </p:nvGraphicFramePr>
        <p:xfrm>
          <a:off x="493223" y="0"/>
          <a:ext cx="10814857" cy="657754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82454">
                  <a:extLst>
                    <a:ext uri="{9D8B030D-6E8A-4147-A177-3AD203B41FA5}">
                      <a16:colId xmlns="" xmlns:a16="http://schemas.microsoft.com/office/drawing/2014/main" val="3220139132"/>
                    </a:ext>
                  </a:extLst>
                </a:gridCol>
                <a:gridCol w="2882454">
                  <a:extLst>
                    <a:ext uri="{9D8B030D-6E8A-4147-A177-3AD203B41FA5}">
                      <a16:colId xmlns="" xmlns:a16="http://schemas.microsoft.com/office/drawing/2014/main" val="2027675626"/>
                    </a:ext>
                  </a:extLst>
                </a:gridCol>
                <a:gridCol w="2882454">
                  <a:extLst>
                    <a:ext uri="{9D8B030D-6E8A-4147-A177-3AD203B41FA5}">
                      <a16:colId xmlns="" xmlns:a16="http://schemas.microsoft.com/office/drawing/2014/main" val="2404221252"/>
                    </a:ext>
                  </a:extLst>
                </a:gridCol>
                <a:gridCol w="2167495">
                  <a:extLst>
                    <a:ext uri="{9D8B030D-6E8A-4147-A177-3AD203B41FA5}">
                      <a16:colId xmlns="" xmlns:a16="http://schemas.microsoft.com/office/drawing/2014/main" val="182086531"/>
                    </a:ext>
                  </a:extLst>
                </a:gridCol>
              </a:tblGrid>
              <a:tr h="65947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Содержание контроля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Методика организации контроля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Дата проведения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Ответственные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595948601"/>
                  </a:ext>
                </a:extLst>
              </a:tr>
              <a:tr h="62484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Наблюдение педагогического процесса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Карта оценки эффективности НОД.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24.02.2021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</a:tr>
              <a:tr h="78303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профессиональных умений педагога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Анализ документации, наглядной педагогической пропаганды, анкетирование.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18.02.2021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023197308"/>
                  </a:ext>
                </a:extLst>
              </a:tr>
              <a:tr h="153940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форм взаимодействия с родителями по изучаемому направлению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Наличие наглядной и справочной информации для родителей по реализации регионального компонента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25.02.2021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3388589023"/>
                  </a:ext>
                </a:extLst>
              </a:tr>
              <a:tr h="177880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Оценка созданных условий в группе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-Умение воспитателя создать предметно-развивающую игровую среду в группе, соответствующую программным задачам.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25 .02.2021</a:t>
                      </a:r>
                      <a:endParaRPr lang="ru-RU" sz="1800" b="1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ru-RU" sz="1800" b="1" dirty="0">
                          <a:effectLst/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Старший воспитатель</a:t>
                      </a:r>
                      <a:endParaRPr lang="ru-RU" sz="1800" b="1" dirty="0">
                        <a:effectLst/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="" xmlns:a16="http://schemas.microsoft.com/office/drawing/2014/main" val="219736238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33079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255520" y="1647075"/>
            <a:ext cx="7543800" cy="31296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Отчеты по проектам к празднику «</a:t>
            </a:r>
            <a:r>
              <a:rPr lang="ru-RU" sz="48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Сагаалган</a:t>
            </a:r>
            <a:r>
              <a:rPr 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endParaRPr lang="ru-RU" sz="4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ctr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32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Цыреторова</a:t>
            </a:r>
            <a:r>
              <a:rPr lang="ru-RU" sz="32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Л. В., Михайлова М. В.</a:t>
            </a:r>
          </a:p>
        </p:txBody>
      </p:sp>
    </p:spTree>
    <p:extLst>
      <p:ext uri="{BB962C8B-B14F-4D97-AF65-F5344CB8AC3E}">
        <p14:creationId xmlns:p14="http://schemas.microsoft.com/office/powerpoint/2010/main" val="29228949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888375" y="960120"/>
            <a:ext cx="8653549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Консультация: </a:t>
            </a:r>
            <a:endParaRPr lang="ru-RU" sz="48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ru-RU" sz="4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«Сказка как средство развития связной речи и эмоциональной сферы у дошкольников»</a:t>
            </a:r>
          </a:p>
          <a:p>
            <a:pPr algn="ctr"/>
            <a:r>
              <a:rPr 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</a:t>
            </a:r>
            <a:r>
              <a:rPr lang="ru-RU" sz="4000" b="1" dirty="0" err="1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Батомункуева</a:t>
            </a:r>
            <a:r>
              <a:rPr lang="ru-RU" sz="4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В. П. 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24796505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9461" y="652820"/>
            <a:ext cx="10665229" cy="58262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Рекомендации:  </a:t>
            </a:r>
            <a:endParaRPr lang="ru-RU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основе выше изложенного, предложено:</a:t>
            </a: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1. 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Работу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реализации национально-регионального компонента в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-образовательном процессе в ДОУ считать удовлетворительной.</a:t>
            </a: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2.  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Продолжить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работу по нравственному воспитанию дошкольников, используя новые технологии обучения и воспитания (метод проектного обучения, музейная педагогика,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здоровьесбережение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).</a:t>
            </a: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3.   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Грамотно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оформлять документацию по </a:t>
            </a:r>
            <a:r>
              <a:rPr lang="ru-RU" sz="20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- образовательной работе; НОД оформлять кратко, но указывать всё, чтобы было понятно проверяющим.</a:t>
            </a: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Ответственные: воспитатели </a:t>
            </a:r>
            <a:r>
              <a:rPr lang="ru-RU" sz="20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</a:t>
            </a:r>
            <a:r>
              <a:rPr lang="ru-RU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2000" b="1" u="sng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Разработать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перспективный план работы по кварталам по теме: «Нравственное воспитание детей».</a:t>
            </a: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Ответственные: воспитатели </a:t>
            </a:r>
            <a:r>
              <a:rPr lang="ru-RU" sz="20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</a:t>
            </a:r>
            <a:r>
              <a:rPr lang="ru-RU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endParaRPr lang="ru-RU" sz="16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5. </a:t>
            </a:r>
            <a:r>
              <a:rPr lang="ru-RU" sz="2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Запланировать </a:t>
            </a:r>
            <a:r>
              <a:rPr lang="ru-RU" sz="2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проведение семинарских занятий с родителями по теме: «Работа над проектами».</a:t>
            </a:r>
            <a:endParaRPr lang="ru-RU" sz="1600" b="1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Ответственные: ст. воспитатель </a:t>
            </a:r>
            <a:r>
              <a:rPr lang="ru-RU" sz="20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Муханаева</a:t>
            </a:r>
            <a:r>
              <a:rPr lang="ru-RU" sz="20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Н. С</a:t>
            </a:r>
            <a:r>
              <a:rPr lang="ru-RU" sz="20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., воспитатели групп.</a:t>
            </a:r>
            <a:endParaRPr lang="ru-RU" sz="1600" b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68926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9090" y="254188"/>
            <a:ext cx="10798234" cy="640790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     Повышать уровень профессиональной компетентности педагогов через самообразование, активизацию педагогического мышления в соответствии с требованиями времени.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     Провести консультацию педагогам по созданию предметной среды в группе по нравственному развитию во время самостоятельных игр детей.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Ответственный: Старший воспитатель </a:t>
            </a:r>
            <a:r>
              <a:rPr lang="ru-RU" sz="2400" b="1" u="sng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Муханаева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Н. С.</a:t>
            </a:r>
            <a:endParaRPr lang="ru-RU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Собрать картотеку русских пословиц и поговорок, отражающих разные стороны русского, бурятского народа: доброту, трудолюбие, любовь к матери, к Родине.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Срок: 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 конца </a:t>
            </a:r>
            <a:r>
              <a:rPr lang="ru-RU" sz="2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учебного года. 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Ответственные – воспитатели </a:t>
            </a:r>
            <a:r>
              <a:rPr lang="ru-RU" sz="2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Воспитателям всех групп оформить Альбом «Я и моя семья».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Срок: до 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конца </a:t>
            </a:r>
            <a:r>
              <a:rPr lang="ru-RU" sz="2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учебного года 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Ответственные – воспитатели </a:t>
            </a:r>
            <a:r>
              <a:rPr lang="ru-RU" sz="2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групп</a:t>
            </a:r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10. Привлечь родителей для участия в оформлении Альбома «Я и моя семья».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ru-RU" sz="2400" b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Срок – до конца учебного года. Ответственные – воспитатели </a:t>
            </a:r>
            <a:r>
              <a:rPr lang="ru-RU" sz="2400" b="1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груп</a:t>
            </a:r>
            <a:r>
              <a:rPr lang="ru-RU" sz="2400" u="sng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п</a:t>
            </a:r>
            <a:endParaRPr lang="ru-RU" sz="2400" u="sng" dirty="0"/>
          </a:p>
        </p:txBody>
      </p:sp>
    </p:spTree>
    <p:extLst>
      <p:ext uri="{BB962C8B-B14F-4D97-AF65-F5344CB8AC3E}">
        <p14:creationId xmlns:p14="http://schemas.microsoft.com/office/powerpoint/2010/main" val="37411373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2589" y="548639"/>
            <a:ext cx="10249593" cy="62908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Цель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 Повышение компетентности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педагогов в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вопросах нравственно-патриотического воспитания дошкольников, используя региональный компонент.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800" b="1" i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Задачи:</a:t>
            </a:r>
            <a:endParaRPr lang="ru-RU" sz="2000" b="1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-Систематизировать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работу по нравственно-патриотическому воспитанию, установить взаимодействие специалистов, воспитателей и родителей ДОО по данной теме.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-Создавать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условия для личностной и профессиональной самореализации.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-Выявлять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распространять передовой педагогический опыт работы по вопросам нравственно-патриотического воспитания дошкольников.</a:t>
            </a:r>
            <a:endParaRPr lang="ru-RU" sz="2000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-Повышать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творческую активность педагогов.</a:t>
            </a:r>
            <a:endParaRPr lang="ru-RU" sz="1400" b="1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74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55715" y="91440"/>
            <a:ext cx="11064241" cy="34045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32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32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3200" b="1" dirty="0" smtClean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800"/>
              </a:spcAft>
            </a:pPr>
            <a:endParaRPr lang="ru-RU" sz="2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312333" y="745067"/>
            <a:ext cx="12163127" cy="23698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Разное:</a:t>
            </a:r>
          </a:p>
          <a:p>
            <a:endParaRPr lang="ru-RU" sz="28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Итоги оперативного контроля за февраль.</a:t>
            </a:r>
          </a:p>
          <a:p>
            <a:r>
              <a:rPr lang="ru-RU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Утверждение положения о </a:t>
            </a:r>
            <a:r>
              <a:rPr lang="ru-RU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внутрисадовских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конкурсах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/>
            </a:pP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95415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14647" y="407325"/>
            <a:ext cx="10947862" cy="60135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Проект решение педагогического совета.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1. Работу по реализации национально-регионального компонента в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воспитательно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-образовательном процессе ДОУ считать удовлетворительной.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2. Продолжать работу по реализации национально-регионального компонента в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воспитательно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-образовательном процессе ДОУ. Продолжать пополнять предметно-развивающую среду.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3. Разработать и реализовать творческо-познавательные проекты по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Национально-региональному компоненту.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4. Рекомендации тематического контроля выполнить в срок: до конца марта. Ответственные: воспитатели групп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5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Утвердить положения о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внутрисадовских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конкурсах.</a:t>
            </a:r>
          </a:p>
          <a:p>
            <a:pPr lvl="0">
              <a:lnSpc>
                <a:spcPct val="107000"/>
              </a:lnSpc>
              <a:spcAft>
                <a:spcPts val="800"/>
              </a:spcAf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6.Воспитателям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готовиться к итоговой диагностике и отчету о проделанной работе к итоговому педсовету в мае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2400" b="1" dirty="0">
              <a:solidFill>
                <a:srgbClr val="000000"/>
              </a:solidFill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53445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882535" y="294182"/>
            <a:ext cx="10681854" cy="63466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b="1" i="1" u="sng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Повестка:</a:t>
            </a:r>
            <a:endParaRPr lang="ru-RU" b="1" i="1" u="sng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1.	Вступительное слово. Актуальность темы педагогического совета.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	Сообщение: «Патриотическое воспитание дошкольников». Тренинг на создание образа «Родина»-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Муханаева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Н. С. 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	Итоги тематического контроля «Реализация регионального компонента в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воспитательно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-образовательном процессе ДОУ в условиях введения ФГОС ДО»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	Отчеты по проектам к празднику «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Сагаалган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».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Цыреторова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Л. В., Михайлова М. В.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	Консультация: «Сказка как средство развития связной речи и эмоциональной сферы у дошкольников». </a:t>
            </a:r>
            <a:r>
              <a:rPr lang="ru-RU" sz="2400" b="1" dirty="0" err="1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Батомункуева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В. П.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	Разное</a:t>
            </a:r>
          </a:p>
          <a:p>
            <a:pPr marL="342900" lvl="0" indent="-342900">
              <a:lnSpc>
                <a:spcPct val="107000"/>
              </a:lnSpc>
              <a:spcAft>
                <a:spcPts val="800"/>
              </a:spcAft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	Проект решения педсовета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9264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32164" y="1322788"/>
            <a:ext cx="10291155" cy="40517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6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Сообщение:</a:t>
            </a: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60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«Патриотическое </a:t>
            </a:r>
            <a:r>
              <a:rPr lang="ru-RU" sz="60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воспитание дошкольников» </a:t>
            </a:r>
            <a:endParaRPr lang="ru-RU" sz="48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107000"/>
              </a:lnSpc>
              <a:spcAft>
                <a:spcPts val="800"/>
              </a:spcAft>
            </a:pPr>
            <a:r>
              <a:rPr lang="ru-RU" sz="4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 </a:t>
            </a:r>
            <a:endParaRPr lang="ru-RU" sz="60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721489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413164" y="432262"/>
            <a:ext cx="10075025" cy="56693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Патриотизм – это любовь к Родине, Отечеству, одно из наиболее глубоких чувств, закреплённых веками и тысячелетиями</a:t>
            </a:r>
            <a:r>
              <a:rPr lang="ru-RU" sz="36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endParaRPr lang="ru-RU" sz="3600" b="1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ru-RU" sz="3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Цель </a:t>
            </a:r>
            <a:r>
              <a:rPr lang="ru-RU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деятельность педагогов по данному направлению: создание условий для возникновения у детей любви к своей малой Родине.</a:t>
            </a: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endParaRPr lang="ru-RU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9517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05593" y="482139"/>
            <a:ext cx="10365971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Содержание регионального компонента направлено на достижение цели по формированию целостных представлений о родном крае через решение следующих задач: </a:t>
            </a:r>
            <a:r>
              <a:rPr lang="ru-RU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приобщение </a:t>
            </a:r>
            <a:r>
              <a:rPr lang="ru-RU" sz="2800" b="1" dirty="0">
                <a:solidFill>
                  <a:srgbClr val="000000"/>
                </a:solidFill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 истории возникновения родного села; знакомство со знаменитыми земляками и людьми, прославившими республику, город, страну; формирование представлений о достопримечательностях родного села и его государственных символах; воспитание любви к родному дому, семье, уважения к родителям; формирование и развитие познавательного интереса к народному творчеству; формирование представлений о животном и растительном мире родного края, о Красной книге и т.д. 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90943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96538" y="390698"/>
            <a:ext cx="1016193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dirty="0">
                <a:solidFill>
                  <a:srgbClr val="0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ru-RU" sz="72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«Мозговая разминка».</a:t>
            </a:r>
            <a:r>
              <a:rPr lang="ru-RU" sz="60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r>
              <a:rPr lang="ru-RU" sz="2000" b="1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endParaRPr lang="ru-RU" sz="2000" dirty="0"/>
          </a:p>
        </p:txBody>
      </p:sp>
      <p:pic>
        <p:nvPicPr>
          <p:cNvPr id="2050" name="Picture 2" descr="https://im0-tub-ru.yandex.net/i?id=26c0e738772f2c95a6243f9c2d49e1f2-l&amp;n=1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87336" y="2014976"/>
            <a:ext cx="6872054" cy="466845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2223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64029" y="224444"/>
            <a:ext cx="10873047" cy="7040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Документ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охватывающий все основные моменты жизнедеятельности детей, иными словами – это модель учебно-воспитательного процесса в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ДОУ?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Система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материальных объектов деятельности ребенка, функционально 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моделирующая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содержание его нравственно – патриотического воспитания. Что это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Земля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где ты родился? 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Древнее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название России? 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Человек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который принадлежит к постоянному населению данного государства и пользуется всеми правами, выполняет все обязанности этого государства? 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Сохранение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прошлых ценностей в настоящем? 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Своеобразие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непохожесть на других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 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Преданность 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и любовь к своему отечеству, к своему народу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>
              <a:lnSpc>
                <a:spcPct val="107000"/>
              </a:lnSpc>
              <a:tabLst>
                <a:tab pos="457200" algn="l"/>
              </a:tabLst>
            </a:pP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Крупная территория, которая имеет определенные границы и пользуется государственным суверенитетом? </a:t>
            </a:r>
          </a:p>
          <a:p>
            <a:pPr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862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38596" y="419202"/>
            <a:ext cx="10399222" cy="44392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Что означает «эмпирические знания»? </a:t>
            </a:r>
            <a:endParaRPr lang="ru-RU" sz="2400" b="1" i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Историческая наука, изучающая культуру и быт народов мира, их происхождение, этническую историю и культурные взаимовлияния? 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Особый политический институт, который обеспечивает социальную защищенность населения, оборону и безопасность страны</a:t>
            </a: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13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Кто несет ответственность за воспитание ребенка? 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14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Символ государства, его суверенитета: прикрепленное к древу или шнуру полотнище установленных размеров и цветов? 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15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Официальная эмблема государства? </a:t>
            </a:r>
            <a:endParaRPr lang="ru-RU" sz="24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>
              <a:lnSpc>
                <a:spcPct val="107000"/>
              </a:lnSpc>
              <a:spcAft>
                <a:spcPts val="0"/>
              </a:spcAft>
              <a:tabLst>
                <a:tab pos="457200" algn="l"/>
              </a:tabLst>
            </a:pPr>
            <a:r>
              <a:rPr lang="ru-RU" sz="24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16</a:t>
            </a:r>
            <a:r>
              <a:rPr lang="ru-RU" sz="24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То, что перешло от одного поколения к другому, что унаследовало от предшествующих поколений? </a:t>
            </a:r>
            <a:endParaRPr lang="ru-RU" sz="2400" b="1" dirty="0"/>
          </a:p>
        </p:txBody>
      </p:sp>
    </p:spTree>
    <p:extLst>
      <p:ext uri="{BB962C8B-B14F-4D97-AF65-F5344CB8AC3E}">
        <p14:creationId xmlns:p14="http://schemas.microsoft.com/office/powerpoint/2010/main" val="198666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Легкий дым">
  <a:themeElements>
    <a:clrScheme name="Легкий дым">
      <a:dk1>
        <a:sysClr val="windowText" lastClr="000000"/>
      </a:dk1>
      <a:lt1>
        <a:sysClr val="window" lastClr="FFFFFF"/>
      </a:lt1>
      <a:dk2>
        <a:srgbClr val="766F54"/>
      </a:dk2>
      <a:lt2>
        <a:srgbClr val="E3EACF"/>
      </a:lt2>
      <a:accent1>
        <a:srgbClr val="A53010"/>
      </a:accent1>
      <a:accent2>
        <a:srgbClr val="DE7E18"/>
      </a:accent2>
      <a:accent3>
        <a:srgbClr val="9F8351"/>
      </a:accent3>
      <a:accent4>
        <a:srgbClr val="728653"/>
      </a:accent4>
      <a:accent5>
        <a:srgbClr val="92AA4C"/>
      </a:accent5>
      <a:accent6>
        <a:srgbClr val="6AAC91"/>
      </a:accent6>
      <a:hlink>
        <a:srgbClr val="FB4A18"/>
      </a:hlink>
      <a:folHlink>
        <a:srgbClr val="FB9318"/>
      </a:folHlink>
    </a:clrScheme>
    <a:fontScheme name="Легкий дым">
      <a:maj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Легкий дым">
      <a:fillStyleLst>
        <a:solidFill>
          <a:schemeClr val="phClr"/>
        </a:solidFill>
        <a:solidFill>
          <a:schemeClr val="phClr">
            <a:tint val="70000"/>
            <a:lumMod val="104000"/>
          </a:schemeClr>
        </a:solidFill>
        <a:gradFill rotWithShape="1">
          <a:gsLst>
            <a:gs pos="0">
              <a:schemeClr val="phClr">
                <a:tint val="96000"/>
                <a:lumMod val="104000"/>
              </a:schemeClr>
            </a:gs>
            <a:gs pos="100000">
              <a:schemeClr val="phClr">
                <a:shade val="98000"/>
                <a:lumMod val="9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shade val="9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2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satMod val="92000"/>
                <a:lumMod val="120000"/>
              </a:schemeClr>
            </a:gs>
            <a:gs pos="100000">
              <a:schemeClr val="phClr">
                <a:shade val="98000"/>
                <a:satMod val="120000"/>
                <a:lumMod val="98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Wisp" id="{7CB32D59-10C0-40DD-B7BD-2E94284A981C}" vid="{24B1A44C-C006-48B2-A4D7-E5549B3D8CD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Wisp</Template>
  <TotalTime>337</TotalTime>
  <Words>586</Words>
  <Application>Microsoft Office PowerPoint</Application>
  <PresentationFormat>Произвольный</PresentationFormat>
  <Paragraphs>111</Paragraphs>
  <Slides>21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2" baseType="lpstr">
      <vt:lpstr>Легкий дым</vt:lpstr>
      <vt:lpstr>Педагогический совет №3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Педагогический совет №3</dc:title>
  <dc:creator>Солбон</dc:creator>
  <cp:lastModifiedBy>Ромашка1</cp:lastModifiedBy>
  <cp:revision>20</cp:revision>
  <dcterms:created xsi:type="dcterms:W3CDTF">2018-03-19T15:33:11Z</dcterms:created>
  <dcterms:modified xsi:type="dcterms:W3CDTF">2021-03-22T06:55:39Z</dcterms:modified>
</cp:coreProperties>
</file>