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1" r:id="rId4"/>
    <p:sldId id="263" r:id="rId5"/>
    <p:sldId id="280" r:id="rId6"/>
    <p:sldId id="281" r:id="rId7"/>
    <p:sldId id="282" r:id="rId8"/>
    <p:sldId id="283" r:id="rId9"/>
    <p:sldId id="284" r:id="rId10"/>
    <p:sldId id="293" r:id="rId11"/>
    <p:sldId id="294" r:id="rId12"/>
    <p:sldId id="285" r:id="rId13"/>
    <p:sldId id="286" r:id="rId14"/>
    <p:sldId id="287" r:id="rId15"/>
    <p:sldId id="288" r:id="rId16"/>
    <p:sldId id="264" r:id="rId17"/>
    <p:sldId id="295" r:id="rId18"/>
    <p:sldId id="276" r:id="rId19"/>
    <p:sldId id="289" r:id="rId20"/>
    <p:sldId id="290" r:id="rId21"/>
    <p:sldId id="296" r:id="rId22"/>
    <p:sldId id="272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explosion val="35"/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Лист1!$A$2:$A$6</c:f>
              <c:strCache>
                <c:ptCount val="5"/>
                <c:pt idx="0">
                  <c:v>Соц. Ком. Разв</c:v>
                </c:pt>
                <c:pt idx="1">
                  <c:v>Познав разв</c:v>
                </c:pt>
                <c:pt idx="2">
                  <c:v>Речевое разв</c:v>
                </c:pt>
                <c:pt idx="3">
                  <c:v>Худож-эст. разв</c:v>
                </c:pt>
                <c:pt idx="4">
                  <c:v>Физич разв.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0.46</c:v>
                </c:pt>
                <c:pt idx="1">
                  <c:v>0.52</c:v>
                </c:pt>
                <c:pt idx="2">
                  <c:v>0.36000000000000004</c:v>
                </c:pt>
                <c:pt idx="3">
                  <c:v>0.48000000000000004</c:v>
                </c:pt>
                <c:pt idx="4">
                  <c:v>0.48000000000000004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4980201361274348"/>
          <c:y val="5.6618642464565355E-2"/>
          <c:w val="0.35019798638725685"/>
          <c:h val="0.8867627150708692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Конец</a:t>
            </a:r>
            <a:r>
              <a:rPr lang="ru-RU" sz="2000" baseline="0" dirty="0" smtClean="0"/>
              <a:t> года</a:t>
            </a:r>
            <a:endParaRPr lang="ru-RU" sz="2000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Соц ком разв.</c:v>
                </c:pt>
                <c:pt idx="1">
                  <c:v>Познав разв</c:v>
                </c:pt>
                <c:pt idx="2">
                  <c:v>Речев разв</c:v>
                </c:pt>
                <c:pt idx="3">
                  <c:v>Худ эст разв</c:v>
                </c:pt>
                <c:pt idx="4">
                  <c:v>Физич разв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0.60000000000000009</c:v>
                </c:pt>
                <c:pt idx="1">
                  <c:v>0.60000000000000009</c:v>
                </c:pt>
                <c:pt idx="2">
                  <c:v>0.54</c:v>
                </c:pt>
                <c:pt idx="3">
                  <c:v>0.64000000000000012</c:v>
                </c:pt>
                <c:pt idx="4">
                  <c:v>0.72000000000000008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Высокий уровень</c:v>
                </c:pt>
                <c:pt idx="1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0.87000000000000011</c:v>
                </c:pt>
                <c:pt idx="1">
                  <c:v>0.13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0.07638</cdr:x>
      <cdr:y>0</cdr:y>
    </cdr:from>
    <cdr:to>
      <cdr:x>0.31597</cdr:x>
      <cdr:y>0.11057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1480" y="-1394485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Начало года</a:t>
          </a:r>
          <a:endParaRPr lang="ru-RU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2A732-D928-43E6-84B8-5453BA115805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8B3D2-B2AB-46CB-968D-6037A746D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194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B3D2-B2AB-46CB-968D-6037A746DC5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811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2363-2C32-40ED-BF43-6B3F7623BE9F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844408" cy="1872208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defRPr/>
            </a:pP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Итоговый педсовет</a:t>
            </a:r>
            <a:b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«Анализ эффективности детского сада по реализации годовых задач </a:t>
            </a:r>
            <a:b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 2020-2021 учебный год»</a:t>
            </a: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933056"/>
            <a:ext cx="4464496" cy="2400672"/>
          </a:xfrm>
        </p:spPr>
        <p:txBody>
          <a:bodyPr>
            <a:normAutofit/>
          </a:bodyPr>
          <a:lstStyle/>
          <a:p>
            <a:pPr algn="r"/>
            <a:r>
              <a:rPr lang="ru-RU" sz="2400" i="1" dirty="0" smtClean="0">
                <a:solidFill>
                  <a:srgbClr val="002060"/>
                </a:solidFill>
              </a:rPr>
              <a:t>«Воспитатель сам должен быть тем, чем он хочет сделать воспитанника»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                                     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  <a:r>
              <a:rPr lang="ru-RU" sz="2400" i="1" dirty="0" smtClean="0">
                <a:solidFill>
                  <a:srgbClr val="002060"/>
                </a:solidFill>
              </a:rPr>
              <a:t> (В. Даль)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476672"/>
            <a:ext cx="4409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Праздники и развлечения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6734387"/>
              </p:ext>
            </p:extLst>
          </p:nvPr>
        </p:nvGraphicFramePr>
        <p:xfrm>
          <a:off x="323528" y="908719"/>
          <a:ext cx="8496944" cy="495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961">
                  <a:extLst>
                    <a:ext uri="{9D8B030D-6E8A-4147-A177-3AD203B41FA5}">
                      <a16:colId xmlns="" xmlns:a16="http://schemas.microsoft.com/office/drawing/2014/main" val="2998673702"/>
                    </a:ext>
                  </a:extLst>
                </a:gridCol>
                <a:gridCol w="5407144">
                  <a:extLst>
                    <a:ext uri="{9D8B030D-6E8A-4147-A177-3AD203B41FA5}">
                      <a16:colId xmlns="" xmlns:a16="http://schemas.microsoft.com/office/drawing/2014/main" val="512423827"/>
                    </a:ext>
                  </a:extLst>
                </a:gridCol>
                <a:gridCol w="2471839">
                  <a:extLst>
                    <a:ext uri="{9D8B030D-6E8A-4147-A177-3AD203B41FA5}">
                      <a16:colId xmlns="" xmlns:a16="http://schemas.microsoft.com/office/drawing/2014/main" val="431872224"/>
                    </a:ext>
                  </a:extLst>
                </a:gridCol>
              </a:tblGrid>
              <a:tr h="467487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Названия</a:t>
                      </a:r>
                      <a:r>
                        <a:rPr lang="ru-RU" baseline="0" dirty="0" smtClean="0"/>
                        <a:t> праздников и развлечений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7823555"/>
                  </a:ext>
                </a:extLst>
              </a:tr>
              <a:tr h="360089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Развлечение «День знаний»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 2020 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0367832"/>
                  </a:ext>
                </a:extLst>
              </a:tr>
              <a:tr h="360089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Утренник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«Золотая</a:t>
                      </a:r>
                      <a:r>
                        <a:rPr lang="ru-RU" baseline="0" dirty="0" smtClean="0"/>
                        <a:t> осень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 2020 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9395647"/>
                  </a:ext>
                </a:extLst>
              </a:tr>
              <a:tr h="360089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Утренник «День Матери»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 2020 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23762467"/>
                  </a:ext>
                </a:extLst>
              </a:tr>
              <a:tr h="360089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Утренник «Новый год и Рождество»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 2020 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59311941"/>
                  </a:ext>
                </a:extLst>
              </a:tr>
              <a:tr h="360686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Спортивное</a:t>
                      </a:r>
                      <a:r>
                        <a:rPr lang="ru-RU" baseline="0" dirty="0" smtClean="0"/>
                        <a:t> развлечение «Веселые старты»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 2021 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6766999"/>
                  </a:ext>
                </a:extLst>
              </a:tr>
              <a:tr h="360089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Утренник</a:t>
                      </a:r>
                      <a:r>
                        <a:rPr lang="ru-RU" baseline="0" dirty="0" smtClean="0"/>
                        <a:t> «</a:t>
                      </a:r>
                      <a:r>
                        <a:rPr lang="ru-RU" baseline="0" dirty="0" err="1" smtClean="0"/>
                        <a:t>Сагаалган</a:t>
                      </a:r>
                      <a:r>
                        <a:rPr lang="ru-RU" baseline="0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 2021 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9985180"/>
                  </a:ext>
                </a:extLst>
              </a:tr>
              <a:tr h="360089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Развлечения «День Защитника Отечества»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 2021 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1757886"/>
                  </a:ext>
                </a:extLst>
              </a:tr>
              <a:tr h="360089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Утренник «8 марта»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 2021 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0268524"/>
                  </a:ext>
                </a:extLst>
              </a:tr>
              <a:tr h="360089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Развлечение «</a:t>
                      </a:r>
                      <a:r>
                        <a:rPr lang="ru-RU" dirty="0" err="1" smtClean="0"/>
                        <a:t>Масленница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 2021 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0890380"/>
                  </a:ext>
                </a:extLst>
              </a:tr>
              <a:tr h="360089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Развлечение «Пасха»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 2021 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9020288"/>
                  </a:ext>
                </a:extLst>
              </a:tr>
              <a:tr h="360089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Тематическая</a:t>
                      </a:r>
                      <a:r>
                        <a:rPr lang="ru-RU" baseline="0" dirty="0" smtClean="0"/>
                        <a:t> беседа, досуг «День Победы»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Май 2021 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90492566"/>
                  </a:ext>
                </a:extLst>
              </a:tr>
              <a:tr h="467487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Выпускной бал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Май 2021 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128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229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908720"/>
            <a:ext cx="5439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Районные методические объединения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3800951"/>
              </p:ext>
            </p:extLst>
          </p:nvPr>
        </p:nvGraphicFramePr>
        <p:xfrm>
          <a:off x="918947" y="2060848"/>
          <a:ext cx="7757509" cy="2399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440">
                  <a:extLst>
                    <a:ext uri="{9D8B030D-6E8A-4147-A177-3AD203B41FA5}">
                      <a16:colId xmlns="" xmlns:a16="http://schemas.microsoft.com/office/drawing/2014/main" val="2158760329"/>
                    </a:ext>
                  </a:extLst>
                </a:gridCol>
                <a:gridCol w="5175125">
                  <a:extLst>
                    <a:ext uri="{9D8B030D-6E8A-4147-A177-3AD203B41FA5}">
                      <a16:colId xmlns="" xmlns:a16="http://schemas.microsoft.com/office/drawing/2014/main" val="1666196523"/>
                    </a:ext>
                  </a:extLst>
                </a:gridCol>
                <a:gridCol w="1940944">
                  <a:extLst>
                    <a:ext uri="{9D8B030D-6E8A-4147-A177-3AD203B41FA5}">
                      <a16:colId xmlns="" xmlns:a16="http://schemas.microsoft.com/office/drawing/2014/main" val="303164281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Название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836926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/>
                        <a:t>Семинар практикум «Развитие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ru-RU" b="0" dirty="0" smtClean="0"/>
                        <a:t>двигательной сферы у детей дошкольного возраста посредством </a:t>
                      </a:r>
                      <a:r>
                        <a:rPr lang="ru-RU" b="0" dirty="0" err="1" smtClean="0"/>
                        <a:t>здоровьесберегающих</a:t>
                      </a:r>
                      <a:endParaRPr lang="ru-RU" b="0" dirty="0" smtClean="0"/>
                    </a:p>
                    <a:p>
                      <a:pPr algn="l"/>
                      <a:r>
                        <a:rPr lang="ru-RU" b="0" dirty="0" smtClean="0"/>
                        <a:t>технологии»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 2021 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30803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79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05711"/>
              </p:ext>
            </p:extLst>
          </p:nvPr>
        </p:nvGraphicFramePr>
        <p:xfrm>
          <a:off x="395536" y="1052737"/>
          <a:ext cx="8280919" cy="4922343"/>
        </p:xfrm>
        <a:graphic>
          <a:graphicData uri="http://schemas.openxmlformats.org/drawingml/2006/table">
            <a:tbl>
              <a:tblPr/>
              <a:tblGrid>
                <a:gridCol w="543762">
                  <a:extLst>
                    <a:ext uri="{9D8B030D-6E8A-4147-A177-3AD203B41FA5}">
                      <a16:colId xmlns="" xmlns:a16="http://schemas.microsoft.com/office/drawing/2014/main" val="2570703917"/>
                    </a:ext>
                  </a:extLst>
                </a:gridCol>
                <a:gridCol w="5792942">
                  <a:extLst>
                    <a:ext uri="{9D8B030D-6E8A-4147-A177-3AD203B41FA5}">
                      <a16:colId xmlns="" xmlns:a16="http://schemas.microsoft.com/office/drawing/2014/main" val="1402941945"/>
                    </a:ext>
                  </a:extLst>
                </a:gridCol>
                <a:gridCol w="1944215">
                  <a:extLst>
                    <a:ext uri="{9D8B030D-6E8A-4147-A177-3AD203B41FA5}">
                      <a16:colId xmlns="" xmlns:a16="http://schemas.microsoft.com/office/drawing/2014/main" val="1647727541"/>
                    </a:ext>
                  </a:extLst>
                </a:gridCol>
              </a:tblGrid>
              <a:tr h="870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Тема консультации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Проведено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1305372"/>
                  </a:ext>
                </a:extLst>
              </a:tr>
              <a:tr h="417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247900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Индивидуальные консультации для </a:t>
                      </a:r>
                      <a:r>
                        <a:rPr lang="ru-RU" sz="1800" dirty="0" err="1">
                          <a:effectLst/>
                          <a:latin typeface="+mn-lt"/>
                        </a:rPr>
                        <a:t>аттестующихся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педагогов 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течении года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7833168"/>
                  </a:ext>
                </a:extLst>
              </a:tr>
              <a:tr h="406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непосредственно образовательной деятельности в соответствии с ФГОС ДО.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Мониторинг в детском саду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Сентябрь 2020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0606153"/>
                  </a:ext>
                </a:extLst>
              </a:tr>
              <a:tr h="406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Организация работы с детьми по предупреждению</a:t>
                      </a:r>
                      <a:r>
                        <a:rPr lang="ru-RU" sz="18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ДТТ в разных возрастных группах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Октябрь 2020 г.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0351379"/>
                  </a:ext>
                </a:extLst>
              </a:tr>
              <a:tr h="396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Сенсорное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развитие детей посредством дидактических игр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Ноябрь 2020 г.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5751305"/>
                  </a:ext>
                </a:extLst>
              </a:tr>
              <a:tr h="485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самостоятельности и инициативы детей дошкольного возраста в условиях реализации ФГОС.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Декабрь 2020 г.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7010367"/>
                  </a:ext>
                </a:extLst>
              </a:tr>
              <a:tr h="485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Инновационные подходы к организации РППС в группе 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Январь 2021 г.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9641340"/>
                  </a:ext>
                </a:extLst>
              </a:tr>
              <a:tr h="474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Сказка как средство развития связной речи и эмоциональной сферы у дошкольников»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Февраль 2021 г.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556228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03848" y="404664"/>
            <a:ext cx="3156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1F497D">
                    <a:lumMod val="50000"/>
                  </a:srgbClr>
                </a:solidFill>
                <a:latin typeface="+mj-lt"/>
                <a:cs typeface="Times New Roman" pitchFamily="18" charset="0"/>
              </a:rPr>
              <a:t>Консультации </a:t>
            </a:r>
          </a:p>
        </p:txBody>
      </p:sp>
    </p:spTree>
    <p:extLst>
      <p:ext uri="{BB962C8B-B14F-4D97-AF65-F5344CB8AC3E}">
        <p14:creationId xmlns:p14="http://schemas.microsoft.com/office/powerpoint/2010/main" xmlns="" val="35292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4200431"/>
              </p:ext>
            </p:extLst>
          </p:nvPr>
        </p:nvGraphicFramePr>
        <p:xfrm>
          <a:off x="395537" y="1412776"/>
          <a:ext cx="8352928" cy="4248472"/>
        </p:xfrm>
        <a:graphic>
          <a:graphicData uri="http://schemas.openxmlformats.org/drawingml/2006/table">
            <a:tbl>
              <a:tblPr/>
              <a:tblGrid>
                <a:gridCol w="466039">
                  <a:extLst>
                    <a:ext uri="{9D8B030D-6E8A-4147-A177-3AD203B41FA5}">
                      <a16:colId xmlns="" xmlns:a16="http://schemas.microsoft.com/office/drawing/2014/main" val="2064244268"/>
                    </a:ext>
                  </a:extLst>
                </a:gridCol>
                <a:gridCol w="6061132">
                  <a:extLst>
                    <a:ext uri="{9D8B030D-6E8A-4147-A177-3AD203B41FA5}">
                      <a16:colId xmlns="" xmlns:a16="http://schemas.microsoft.com/office/drawing/2014/main" val="830164835"/>
                    </a:ext>
                  </a:extLst>
                </a:gridCol>
                <a:gridCol w="1825757">
                  <a:extLst>
                    <a:ext uri="{9D8B030D-6E8A-4147-A177-3AD203B41FA5}">
                      <a16:colId xmlns="" xmlns:a16="http://schemas.microsoft.com/office/drawing/2014/main" val="400569177"/>
                    </a:ext>
                  </a:extLst>
                </a:gridCol>
              </a:tblGrid>
              <a:tr h="5010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Темы просмотров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Проведены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8782025"/>
                  </a:ext>
                </a:extLst>
              </a:tr>
              <a:tr h="609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Занятие по конструированию «Спрячь зайку, большой и маленький зайчики»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2020 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9560863"/>
                  </a:ext>
                </a:extLst>
              </a:tr>
              <a:tr h="458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Сенсорное развитие детей посредством дидактических игр.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2021 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0773129"/>
                  </a:ext>
                </a:extLst>
              </a:tr>
              <a:tr h="871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«Приезжайте в теремок, потушите огонек!» Сказка по пожарной безопасности в исполнении детей старшей группы по мотивам русской народной сказки «Теремок»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2021 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4627812"/>
                  </a:ext>
                </a:extLst>
              </a:tr>
              <a:tr h="5810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Итоговое занятие. Опытно-экспериментальная деятельность «Юные следопыты»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2021 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2324624"/>
                  </a:ext>
                </a:extLst>
              </a:tr>
              <a:tr h="580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НОД по ПДД «Красный, желтый, зеленый»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Декабрь2020 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8277404"/>
                  </a:ext>
                </a:extLst>
              </a:tr>
              <a:tr h="646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Итоговое занятие. Театрализованная деятельность как средство развития творческих способностей детей. 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 (не было проведено)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434971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97356" y="692696"/>
            <a:ext cx="3855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Открытые просмотры</a:t>
            </a:r>
          </a:p>
        </p:txBody>
      </p:sp>
    </p:spTree>
    <p:extLst>
      <p:ext uri="{BB962C8B-B14F-4D97-AF65-F5344CB8AC3E}">
        <p14:creationId xmlns:p14="http://schemas.microsoft.com/office/powerpoint/2010/main" xmlns="" val="30801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6926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Профессиональное развитие педагогов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4321795"/>
              </p:ext>
            </p:extLst>
          </p:nvPr>
        </p:nvGraphicFramePr>
        <p:xfrm>
          <a:off x="457200" y="1600200"/>
          <a:ext cx="830744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3801">
                  <a:extLst>
                    <a:ext uri="{9D8B030D-6E8A-4147-A177-3AD203B41FA5}">
                      <a16:colId xmlns="" xmlns:a16="http://schemas.microsoft.com/office/drawing/2014/main" val="2082107645"/>
                    </a:ext>
                  </a:extLst>
                </a:gridCol>
                <a:gridCol w="1130543">
                  <a:extLst>
                    <a:ext uri="{9D8B030D-6E8A-4147-A177-3AD203B41FA5}">
                      <a16:colId xmlns="" xmlns:a16="http://schemas.microsoft.com/office/drawing/2014/main" val="461743937"/>
                    </a:ext>
                  </a:extLst>
                </a:gridCol>
                <a:gridCol w="1003300">
                  <a:extLst>
                    <a:ext uri="{9D8B030D-6E8A-4147-A177-3AD203B41FA5}">
                      <a16:colId xmlns="" xmlns:a16="http://schemas.microsoft.com/office/drawing/2014/main" val="1564909751"/>
                    </a:ext>
                  </a:extLst>
                </a:gridCol>
                <a:gridCol w="1041400">
                  <a:extLst>
                    <a:ext uri="{9D8B030D-6E8A-4147-A177-3AD203B41FA5}">
                      <a16:colId xmlns="" xmlns:a16="http://schemas.microsoft.com/office/drawing/2014/main" val="777760799"/>
                    </a:ext>
                  </a:extLst>
                </a:gridCol>
                <a:gridCol w="1181100">
                  <a:extLst>
                    <a:ext uri="{9D8B030D-6E8A-4147-A177-3AD203B41FA5}">
                      <a16:colId xmlns="" xmlns:a16="http://schemas.microsoft.com/office/drawing/2014/main" val="3513769059"/>
                    </a:ext>
                  </a:extLst>
                </a:gridCol>
                <a:gridCol w="1257300">
                  <a:extLst>
                    <a:ext uri="{9D8B030D-6E8A-4147-A177-3AD203B41FA5}">
                      <a16:colId xmlns="" xmlns:a16="http://schemas.microsoft.com/office/drawing/2014/main" val="33724090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j-lt"/>
                        </a:rPr>
                        <a:t>Возраст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j-lt"/>
                        </a:rPr>
                        <a:t>20-30 лет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j-lt"/>
                        </a:rPr>
                        <a:t>30-40 лет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j-lt"/>
                        </a:rPr>
                        <a:t>40-50 лет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j-lt"/>
                        </a:rPr>
                        <a:t>50-60 лет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j-lt"/>
                        </a:rPr>
                        <a:t>от 60 лет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76105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j-lt"/>
                        </a:rPr>
                        <a:t>Кол-во педагогов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</a:rPr>
                        <a:t>-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</a:rPr>
                        <a:t>2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</a:rPr>
                        <a:t>-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</a:rPr>
                        <a:t>1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</a:rPr>
                        <a:t>-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5969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j-lt"/>
                        </a:rPr>
                        <a:t>Процент от общего числа педагогов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</a:rPr>
                        <a:t>67%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</a:rPr>
                        <a:t>33%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5005456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2006180"/>
              </p:ext>
            </p:extLst>
          </p:nvPr>
        </p:nvGraphicFramePr>
        <p:xfrm>
          <a:off x="405718" y="3717032"/>
          <a:ext cx="837662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819">
                  <a:extLst>
                    <a:ext uri="{9D8B030D-6E8A-4147-A177-3AD203B41FA5}">
                      <a16:colId xmlns="" xmlns:a16="http://schemas.microsoft.com/office/drawing/2014/main" val="3651873338"/>
                    </a:ext>
                  </a:extLst>
                </a:gridCol>
                <a:gridCol w="1181100">
                  <a:extLst>
                    <a:ext uri="{9D8B030D-6E8A-4147-A177-3AD203B41FA5}">
                      <a16:colId xmlns="" xmlns:a16="http://schemas.microsoft.com/office/drawing/2014/main" val="1474405707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1695282414"/>
                    </a:ext>
                  </a:extLst>
                </a:gridCol>
                <a:gridCol w="1041400">
                  <a:extLst>
                    <a:ext uri="{9D8B030D-6E8A-4147-A177-3AD203B41FA5}">
                      <a16:colId xmlns="" xmlns:a16="http://schemas.microsoft.com/office/drawing/2014/main" val="2846402864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3575725858"/>
                    </a:ext>
                  </a:extLst>
                </a:gridCol>
                <a:gridCol w="1282701">
                  <a:extLst>
                    <a:ext uri="{9D8B030D-6E8A-4147-A177-3AD203B41FA5}">
                      <a16:colId xmlns="" xmlns:a16="http://schemas.microsoft.com/office/drawing/2014/main" val="1115575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j-lt"/>
                        </a:rPr>
                        <a:t>Педагогический стаж работы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до 5 лет</a:t>
                      </a:r>
                      <a:endParaRPr lang="ru-RU" b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5-10 лет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10-15 лет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15-20 лет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свыше 20 лет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762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j-lt"/>
                        </a:rPr>
                        <a:t>Кол-во педагогов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</a:rPr>
                        <a:t>1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</a:rPr>
                        <a:t>1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</a:rPr>
                        <a:t>1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99209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j-lt"/>
                        </a:rPr>
                        <a:t>Процент от общего числа педагогов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+mj-lt"/>
                        </a:rPr>
                        <a:t>33%</a:t>
                      </a:r>
                    </a:p>
                    <a:p>
                      <a:pPr algn="ctr"/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</a:rPr>
                        <a:t>33%</a:t>
                      </a:r>
                    </a:p>
                    <a:p>
                      <a:pPr algn="ctr"/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</a:rPr>
                        <a:t>33%</a:t>
                      </a:r>
                    </a:p>
                    <a:p>
                      <a:pPr algn="ctr"/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92463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0639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79712" y="836712"/>
            <a:ext cx="516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Образование и категория педагогов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420869"/>
              </p:ext>
            </p:extLst>
          </p:nvPr>
        </p:nvGraphicFramePr>
        <p:xfrm>
          <a:off x="683569" y="1412776"/>
          <a:ext cx="7632847" cy="1553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811">
                  <a:extLst>
                    <a:ext uri="{9D8B030D-6E8A-4147-A177-3AD203B41FA5}">
                      <a16:colId xmlns="" xmlns:a16="http://schemas.microsoft.com/office/drawing/2014/main" val="1780748773"/>
                    </a:ext>
                  </a:extLst>
                </a:gridCol>
                <a:gridCol w="3174614">
                  <a:extLst>
                    <a:ext uri="{9D8B030D-6E8A-4147-A177-3AD203B41FA5}">
                      <a16:colId xmlns="" xmlns:a16="http://schemas.microsoft.com/office/drawing/2014/main" val="1175102755"/>
                    </a:ext>
                  </a:extLst>
                </a:gridCol>
                <a:gridCol w="1908211">
                  <a:extLst>
                    <a:ext uri="{9D8B030D-6E8A-4147-A177-3AD203B41FA5}">
                      <a16:colId xmlns="" xmlns:a16="http://schemas.microsoft.com/office/drawing/2014/main" val="3301700608"/>
                    </a:ext>
                  </a:extLst>
                </a:gridCol>
                <a:gridCol w="1908211">
                  <a:extLst>
                    <a:ext uri="{9D8B030D-6E8A-4147-A177-3AD203B41FA5}">
                      <a16:colId xmlns="" xmlns:a16="http://schemas.microsoft.com/office/drawing/2014/main" val="2437955260"/>
                    </a:ext>
                  </a:extLst>
                </a:gridCol>
              </a:tblGrid>
              <a:tr h="52191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№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Образование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Количество педагогов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187446"/>
                  </a:ext>
                </a:extLst>
              </a:tr>
              <a:tr h="29823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Высшее образование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67%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026384"/>
                  </a:ext>
                </a:extLst>
              </a:tr>
              <a:tr h="54800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Средне-специальное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33%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3708607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9388921"/>
              </p:ext>
            </p:extLst>
          </p:nvPr>
        </p:nvGraphicFramePr>
        <p:xfrm>
          <a:off x="683568" y="3429000"/>
          <a:ext cx="7632848" cy="2336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1825730166"/>
                    </a:ext>
                  </a:extLst>
                </a:gridCol>
                <a:gridCol w="3168352">
                  <a:extLst>
                    <a:ext uri="{9D8B030D-6E8A-4147-A177-3AD203B41FA5}">
                      <a16:colId xmlns="" xmlns:a16="http://schemas.microsoft.com/office/drawing/2014/main" val="2053547677"/>
                    </a:ext>
                  </a:extLst>
                </a:gridCol>
                <a:gridCol w="1908212">
                  <a:extLst>
                    <a:ext uri="{9D8B030D-6E8A-4147-A177-3AD203B41FA5}">
                      <a16:colId xmlns="" xmlns:a16="http://schemas.microsoft.com/office/drawing/2014/main" val="2291645104"/>
                    </a:ext>
                  </a:extLst>
                </a:gridCol>
                <a:gridCol w="1908212">
                  <a:extLst>
                    <a:ext uri="{9D8B030D-6E8A-4147-A177-3AD203B41FA5}">
                      <a16:colId xmlns="" xmlns:a16="http://schemas.microsoft.com/office/drawing/2014/main" val="2964644517"/>
                    </a:ext>
                  </a:extLst>
                </a:gridCol>
              </a:tblGrid>
              <a:tr h="56544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№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Категория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Количество педагогов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6176271"/>
                  </a:ext>
                </a:extLst>
              </a:tr>
              <a:tr h="56544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Высшая категория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2730221"/>
                  </a:ext>
                </a:extLst>
              </a:tr>
              <a:tr h="56544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 категория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67%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67274"/>
                  </a:ext>
                </a:extLst>
              </a:tr>
              <a:tr h="56544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Без категории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33%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8203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69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568952" cy="2520280"/>
          </a:xfrm>
        </p:spPr>
        <p:txBody>
          <a:bodyPr>
            <a:noAutofit/>
          </a:bodyPr>
          <a:lstStyle/>
          <a:p>
            <a:pPr lvl="0"/>
            <a:r>
              <a:rPr lang="ru-RU" sz="3200" b="1" dirty="0">
                <a:solidFill>
                  <a:srgbClr val="FF0000"/>
                </a:solidFill>
                <a:latin typeface="+mn-lt"/>
              </a:rPr>
              <a:t>Отчет о проделанной работе за 2020-2021 учебный год воспитателя старшей группы «Солнышко» Михайловой М. В.</a:t>
            </a:r>
            <a:br>
              <a:rPr lang="ru-RU" sz="3200" b="1" dirty="0">
                <a:solidFill>
                  <a:srgbClr val="FF0000"/>
                </a:solidFill>
                <a:latin typeface="+mn-lt"/>
              </a:rPr>
            </a:b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9458" name="Picture 2" descr="i?id=414966528-6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068960"/>
            <a:ext cx="2880320" cy="278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Отчет о проделанной работе за 2020-2021 учебный год воспитателя  младшей группы «</a:t>
            </a:r>
            <a:r>
              <a:rPr lang="ru-RU" sz="3200" b="1" dirty="0" err="1">
                <a:solidFill>
                  <a:srgbClr val="C00000"/>
                </a:solidFill>
              </a:rPr>
              <a:t>Смешарики</a:t>
            </a:r>
            <a:r>
              <a:rPr lang="ru-RU" sz="3200" b="1" dirty="0">
                <a:solidFill>
                  <a:srgbClr val="C00000"/>
                </a:solidFill>
              </a:rPr>
              <a:t>» </a:t>
            </a:r>
            <a:r>
              <a:rPr lang="ru-RU" sz="3200" b="1" dirty="0" err="1">
                <a:solidFill>
                  <a:srgbClr val="C00000"/>
                </a:solidFill>
              </a:rPr>
              <a:t>Цыреторовой</a:t>
            </a:r>
            <a:r>
              <a:rPr lang="ru-RU" sz="3200" b="1" dirty="0">
                <a:solidFill>
                  <a:srgbClr val="C00000"/>
                </a:solidFill>
              </a:rPr>
              <a:t> Л. 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4167" y="3140968"/>
            <a:ext cx="2883658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95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052736"/>
            <a:ext cx="80209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О достижениях детей за учебный год.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Результаты диагностики. </a:t>
            </a:r>
          </a:p>
        </p:txBody>
      </p:sp>
      <p:pic>
        <p:nvPicPr>
          <p:cNvPr id="1026" name="Picture 2" descr="http://s1.1zoom.me/big3/710/373645-svet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4651900" cy="33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62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7016" y="47667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990000"/>
                </a:solidFill>
                <a:ea typeface="+mj-ea"/>
                <a:cs typeface="+mj-cs"/>
              </a:rPr>
              <a:t>Результаты проведения мониторинга готовности детей </a:t>
            </a:r>
            <a:r>
              <a:rPr lang="ru-RU" sz="2000" b="1" dirty="0" smtClean="0">
                <a:solidFill>
                  <a:srgbClr val="990000"/>
                </a:solidFill>
                <a:ea typeface="+mj-ea"/>
                <a:cs typeface="+mj-cs"/>
              </a:rPr>
              <a:t>подготовительной  подгруппы  </a:t>
            </a:r>
            <a:r>
              <a:rPr lang="ru-RU" sz="2000" b="1" dirty="0">
                <a:solidFill>
                  <a:srgbClr val="990000"/>
                </a:solidFill>
                <a:ea typeface="+mj-ea"/>
                <a:cs typeface="+mj-cs"/>
              </a:rPr>
              <a:t>к школьному </a:t>
            </a:r>
            <a:r>
              <a:rPr lang="ru-RU" sz="2000" b="1" dirty="0" smtClean="0">
                <a:solidFill>
                  <a:srgbClr val="990000"/>
                </a:solidFill>
                <a:ea typeface="+mj-ea"/>
                <a:cs typeface="+mj-cs"/>
              </a:rPr>
              <a:t>обучению</a:t>
            </a:r>
            <a:endParaRPr lang="ru-RU" sz="16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352236375"/>
              </p:ext>
            </p:extLst>
          </p:nvPr>
        </p:nvGraphicFramePr>
        <p:xfrm>
          <a:off x="323528" y="1340768"/>
          <a:ext cx="4536504" cy="325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649810481"/>
              </p:ext>
            </p:extLst>
          </p:nvPr>
        </p:nvGraphicFramePr>
        <p:xfrm>
          <a:off x="4526338" y="2924944"/>
          <a:ext cx="4295800" cy="363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27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8075240" cy="4857403"/>
          </a:xfrm>
        </p:spPr>
        <p:txBody>
          <a:bodyPr>
            <a:normAutofit/>
          </a:bodyPr>
          <a:lstStyle/>
          <a:p>
            <a:pPr marL="72000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FF0000"/>
                </a:solidFill>
              </a:rPr>
              <a:t>Цель</a:t>
            </a:r>
            <a:r>
              <a:rPr lang="ru-RU" sz="2800" dirty="0">
                <a:solidFill>
                  <a:srgbClr val="002060"/>
                </a:solidFill>
              </a:rPr>
              <a:t>: подвести итоги работы коллектива за учебный год, проанализировать  работу по выполнению 	 задач годового плана. Наметить перспективы на следующий учебный год. </a:t>
            </a:r>
          </a:p>
          <a:p>
            <a:pPr marL="72000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FF0000"/>
                </a:solidFill>
              </a:rPr>
              <a:t>Задачи</a:t>
            </a:r>
            <a:r>
              <a:rPr lang="ru-RU" sz="2800" dirty="0">
                <a:solidFill>
                  <a:srgbClr val="002060"/>
                </a:solidFill>
              </a:rPr>
              <a:t>:</a:t>
            </a:r>
          </a:p>
          <a:p>
            <a:pPr marL="72000" indent="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1.Проанализировать </a:t>
            </a:r>
            <a:r>
              <a:rPr lang="ru-RU" sz="2800" dirty="0">
                <a:solidFill>
                  <a:srgbClr val="002060"/>
                </a:solidFill>
              </a:rPr>
              <a:t>и оценить качество педагогического процесса за 2020-2021 учебный год, выявив факторы и условия, положительно или отрицательно повлиявшие на конечные результаты.</a:t>
            </a:r>
          </a:p>
          <a:p>
            <a:pPr marL="72000" indent="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2.Обосновать </a:t>
            </a:r>
            <a:r>
              <a:rPr lang="ru-RU" sz="2800" dirty="0">
                <a:solidFill>
                  <a:srgbClr val="002060"/>
                </a:solidFill>
              </a:rPr>
              <a:t>и сформулировать задачи и цели педагогического коллектива на новый учебный год.</a:t>
            </a:r>
          </a:p>
          <a:p>
            <a:pPr marL="72000" indent="0" algn="just">
              <a:spcBef>
                <a:spcPts val="0"/>
              </a:spcBef>
              <a:buNone/>
            </a:pP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24744"/>
            <a:ext cx="7848872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7 детей с высоким уровнем развития </a:t>
            </a:r>
            <a:endParaRPr lang="ru-RU" sz="2400" b="1" dirty="0">
              <a:solidFill>
                <a:srgbClr val="002060"/>
              </a:solidFill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</a:rPr>
              <a:t>о средним уровнем нет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1 </a:t>
            </a:r>
            <a:r>
              <a:rPr lang="ru-RU" sz="2400" b="1" dirty="0" smtClean="0">
                <a:solidFill>
                  <a:srgbClr val="002060"/>
                </a:solidFill>
              </a:rPr>
              <a:t>ребенок </a:t>
            </a:r>
            <a:r>
              <a:rPr lang="ru-RU" sz="2400" b="1" dirty="0">
                <a:solidFill>
                  <a:srgbClr val="002060"/>
                </a:solidFill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</a:rPr>
              <a:t> низким уровнем развития</a:t>
            </a:r>
          </a:p>
          <a:p>
            <a:pPr algn="just"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Таким </a:t>
            </a:r>
            <a:r>
              <a:rPr lang="ru-RU" sz="2400" b="1" dirty="0">
                <a:solidFill>
                  <a:srgbClr val="002060"/>
                </a:solidFill>
              </a:rPr>
              <a:t>образом, </a:t>
            </a:r>
            <a:r>
              <a:rPr lang="ru-RU" sz="2400" b="1" dirty="0" smtClean="0">
                <a:solidFill>
                  <a:srgbClr val="002060"/>
                </a:solidFill>
              </a:rPr>
              <a:t>на </a:t>
            </a:r>
            <a:r>
              <a:rPr lang="ru-RU" sz="2400" b="1" dirty="0">
                <a:solidFill>
                  <a:srgbClr val="002060"/>
                </a:solidFill>
              </a:rPr>
              <a:t>конец учебного года у детей подготовительной </a:t>
            </a:r>
            <a:r>
              <a:rPr lang="ru-RU" sz="2400" b="1" dirty="0" smtClean="0">
                <a:solidFill>
                  <a:srgbClr val="002060"/>
                </a:solidFill>
              </a:rPr>
              <a:t>подгруппы преобладает   </a:t>
            </a:r>
            <a:r>
              <a:rPr lang="ru-RU" sz="2400" b="1" dirty="0">
                <a:solidFill>
                  <a:srgbClr val="002060"/>
                </a:solidFill>
              </a:rPr>
              <a:t>высокий  уровень  развития </a:t>
            </a:r>
            <a:r>
              <a:rPr lang="ru-RU" sz="2400" b="1" dirty="0" smtClean="0">
                <a:solidFill>
                  <a:srgbClr val="002060"/>
                </a:solidFill>
              </a:rPr>
              <a:t>- 87%.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13017"/>
            <a:ext cx="5200339" cy="963251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443663253"/>
              </p:ext>
            </p:extLst>
          </p:nvPr>
        </p:nvGraphicFramePr>
        <p:xfrm>
          <a:off x="3779912" y="3284984"/>
          <a:ext cx="4776192" cy="325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6867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529973"/>
            <a:ext cx="388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Движение воспитанников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4531713"/>
              </p:ext>
            </p:extLst>
          </p:nvPr>
        </p:nvGraphicFramePr>
        <p:xfrm>
          <a:off x="251520" y="991638"/>
          <a:ext cx="8568951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904322"/>
                <a:gridCol w="28563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Общее количество  воспитанников на начало учебного года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Старшая группа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Младшая группа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60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4061226"/>
              </p:ext>
            </p:extLst>
          </p:nvPr>
        </p:nvGraphicFramePr>
        <p:xfrm>
          <a:off x="251520" y="2492896"/>
          <a:ext cx="8568951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/>
                <a:gridCol w="2856317"/>
                <a:gridCol w="28563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Выбывшие</a:t>
                      </a:r>
                      <a:r>
                        <a:rPr lang="ru-RU" sz="1600" baseline="0" dirty="0" smtClean="0"/>
                        <a:t> и переходящие в другую группу воспитанники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Старшая группа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Младшая группа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Выпускники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Перевод</a:t>
                      </a:r>
                      <a:r>
                        <a:rPr lang="ru-RU" baseline="0" dirty="0" smtClean="0"/>
                        <a:t> в другие детские сады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Перевод</a:t>
                      </a:r>
                      <a:r>
                        <a:rPr lang="ru-RU" baseline="0" dirty="0" smtClean="0"/>
                        <a:t> из группы в группу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7042475"/>
              </p:ext>
            </p:extLst>
          </p:nvPr>
        </p:nvGraphicFramePr>
        <p:xfrm>
          <a:off x="251519" y="5229200"/>
          <a:ext cx="8496945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740438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Фактическое</a:t>
                      </a:r>
                      <a:r>
                        <a:rPr lang="ru-RU" baseline="0" dirty="0" smtClean="0"/>
                        <a:t> количество воспитанников на конец учебного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Старшая группа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Младшая группа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8369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663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Решение:</a:t>
            </a:r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147248" cy="4248472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Признать работу педагогов удовлетворительной</a:t>
            </a:r>
            <a:r>
              <a:rPr lang="ru-RU" sz="2800" b="1" dirty="0">
                <a:solidFill>
                  <a:srgbClr val="002060"/>
                </a:solidFill>
              </a:rPr>
              <a:t>; (отчеты </a:t>
            </a:r>
            <a:r>
              <a:rPr lang="ru-RU" sz="2800" b="1" dirty="0" smtClean="0">
                <a:solidFill>
                  <a:srgbClr val="002060"/>
                </a:solidFill>
              </a:rPr>
              <a:t>педагогов за учебный год </a:t>
            </a:r>
            <a:r>
              <a:rPr lang="ru-RU" sz="2800" b="1" dirty="0">
                <a:solidFill>
                  <a:srgbClr val="002060"/>
                </a:solidFill>
              </a:rPr>
              <a:t>прилагаются)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lvl="0"/>
            <a:r>
              <a:rPr lang="ru-RU" sz="2800" b="1" dirty="0">
                <a:solidFill>
                  <a:srgbClr val="002060"/>
                </a:solidFill>
              </a:rPr>
              <a:t>М</a:t>
            </a:r>
            <a:r>
              <a:rPr lang="ru-RU" sz="2800" b="1" dirty="0" smtClean="0">
                <a:solidFill>
                  <a:srgbClr val="002060"/>
                </a:solidFill>
              </a:rPr>
              <a:t>етодическому совету разработать задачи ДОУ на 2021-2022 учебный год;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Принять к </a:t>
            </a:r>
            <a:r>
              <a:rPr lang="ru-RU" sz="2800" b="1" dirty="0" smtClean="0">
                <a:solidFill>
                  <a:srgbClr val="002060"/>
                </a:solidFill>
              </a:rPr>
              <a:t>сведению работу </a:t>
            </a:r>
            <a:r>
              <a:rPr lang="ru-RU" sz="2800" b="1" dirty="0" smtClean="0">
                <a:solidFill>
                  <a:srgbClr val="002060"/>
                </a:solidFill>
              </a:rPr>
              <a:t>на летний период;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Перевести детей </a:t>
            </a:r>
            <a:r>
              <a:rPr lang="ru-RU" sz="2800" b="1" dirty="0">
                <a:solidFill>
                  <a:srgbClr val="002060"/>
                </a:solidFill>
              </a:rPr>
              <a:t>из младшей группы «</a:t>
            </a:r>
            <a:r>
              <a:rPr lang="ru-RU" sz="2800" b="1" dirty="0" err="1">
                <a:solidFill>
                  <a:srgbClr val="002060"/>
                </a:solidFill>
              </a:rPr>
              <a:t>Смешарики</a:t>
            </a:r>
            <a:r>
              <a:rPr lang="ru-RU" sz="2800" b="1" dirty="0">
                <a:solidFill>
                  <a:srgbClr val="002060"/>
                </a:solidFill>
              </a:rPr>
              <a:t>» в старшую группу «Солнышко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68152"/>
          </a:xfrm>
        </p:spPr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algn="just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		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425" y="188640"/>
            <a:ext cx="8831063" cy="6552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136904" cy="5688632"/>
          </a:xfrm>
        </p:spPr>
        <p:txBody>
          <a:bodyPr>
            <a:noAutofit/>
          </a:bodyPr>
          <a:lstStyle/>
          <a:p>
            <a:pPr marL="0" lvl="0" indent="0" algn="ctr">
              <a:buNone/>
              <a:tabLst>
                <a:tab pos="457200" algn="l"/>
              </a:tabLst>
            </a:pPr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План проведения педагогического совета</a:t>
            </a:r>
          </a:p>
          <a:p>
            <a:pPr marL="0" lvl="0" indent="0" algn="ctr">
              <a:buNone/>
              <a:tabLst>
                <a:tab pos="457200" algn="l"/>
              </a:tabLst>
            </a:pPr>
            <a:endParaRPr lang="ru-RU" sz="2400" b="1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ru-RU" sz="1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Приветственное слово заведующей  ДОУ </a:t>
            </a:r>
            <a:r>
              <a:rPr lang="ru-RU" sz="1800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Лубсандоржиевой</a:t>
            </a:r>
            <a:r>
              <a:rPr lang="ru-RU" sz="1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М. Б</a:t>
            </a:r>
            <a:endParaRPr lang="ru-RU" sz="14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ru-RU" sz="1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работы педагогического коллектива, реализация задач годового плана за 2020-2021 учебный год. – старший воспитатель </a:t>
            </a:r>
            <a:r>
              <a:rPr lang="ru-RU" sz="1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Муханаева</a:t>
            </a:r>
            <a:r>
              <a:rPr lang="ru-RU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Н. С</a:t>
            </a:r>
            <a:r>
              <a:rPr lang="ru-RU" sz="1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ru-RU" sz="1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 проделанной работе за </a:t>
            </a:r>
            <a:r>
              <a:rPr lang="ru-RU" sz="18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ru-RU" sz="1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год воспитателя </a:t>
            </a:r>
            <a:r>
              <a:rPr lang="ru-RU" sz="1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старшей группы «Солнышко» Михайловой М. В.</a:t>
            </a: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ru-RU" sz="18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тчет </a:t>
            </a:r>
            <a:r>
              <a:rPr lang="ru-RU" sz="18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 проделанной работе за 2020-2021 учебный год воспитателя  </a:t>
            </a:r>
            <a:r>
              <a:rPr lang="ru-RU" sz="18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младшей группы </a:t>
            </a:r>
            <a:r>
              <a:rPr lang="ru-RU" sz="18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Смешарики</a:t>
            </a:r>
            <a:r>
              <a:rPr lang="ru-RU" sz="18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b="1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Цыреторовой</a:t>
            </a:r>
            <a:r>
              <a:rPr lang="ru-RU" sz="18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Л. В.</a:t>
            </a:r>
            <a:endParaRPr lang="ru-RU" sz="10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ru-RU" sz="1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достижениях детей за год, </a:t>
            </a:r>
            <a:r>
              <a:rPr lang="ru-RU" sz="1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образовательного </a:t>
            </a:r>
            <a:r>
              <a:rPr lang="ru-RU" sz="1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процесса. Движение воспитанников. </a:t>
            </a:r>
            <a:r>
              <a:rPr lang="ru-RU" sz="1800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Муханаева</a:t>
            </a:r>
            <a:r>
              <a:rPr lang="ru-RU" sz="1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Н. С.</a:t>
            </a:r>
            <a:endParaRPr lang="ru-RU" sz="18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ru-RU" sz="1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Разное.</a:t>
            </a: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ru-RU" sz="1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решения педагогического </a:t>
            </a:r>
            <a:r>
              <a:rPr lang="ru-RU" sz="1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  <a:r>
              <a:rPr lang="ru-RU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808312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20000"/>
              </a:lnSpc>
              <a:spcAft>
                <a:spcPts val="0"/>
              </a:spcAft>
              <a:tabLst>
                <a:tab pos="228600" algn="l"/>
                <a:tab pos="457200" algn="l"/>
              </a:tabLs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работы педагогического коллектива, реализация задач годового плана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2020-2021 учебный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i?id=570050893-3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212976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9024" y="764704"/>
            <a:ext cx="84614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Основные направления работы детского сада на 2020-2021 учебный </a:t>
            </a:r>
            <a:r>
              <a:rPr lang="ru-RU" sz="1600" b="1" dirty="0" smtClean="0">
                <a:solidFill>
                  <a:srgbClr val="002060"/>
                </a:solidFill>
              </a:rPr>
              <a:t>год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/>
              <a:t>Для реализации задач в соответствии с годовым планированием проводилась следующая организационно-методическая работа с использованием активных форм для того чтобы:</a:t>
            </a:r>
          </a:p>
          <a:p>
            <a:r>
              <a:rPr lang="ru-RU" sz="1600" b="1" dirty="0" smtClean="0"/>
              <a:t>активизировалась </a:t>
            </a:r>
            <a:r>
              <a:rPr lang="ru-RU" sz="1600" b="1" dirty="0"/>
              <a:t>работа педагогов на педсоветах, консультациях и </a:t>
            </a:r>
            <a:r>
              <a:rPr lang="ru-RU" sz="1600" b="1" dirty="0" err="1"/>
              <a:t>педчасах</a:t>
            </a:r>
            <a:r>
              <a:rPr lang="ru-RU" sz="1600" b="1" dirty="0"/>
              <a:t>, улучшилась их содержательная сторона.</a:t>
            </a:r>
          </a:p>
          <a:p>
            <a:r>
              <a:rPr lang="ru-RU" sz="1600" b="1" dirty="0" smtClean="0"/>
              <a:t>при </a:t>
            </a:r>
            <a:r>
              <a:rPr lang="ru-RU" sz="1600" b="1" dirty="0"/>
              <a:t>планировании работы детского сада </a:t>
            </a:r>
            <a:r>
              <a:rPr lang="ru-RU" sz="1600" b="1" dirty="0" smtClean="0"/>
              <a:t>стремились </a:t>
            </a:r>
            <a:r>
              <a:rPr lang="ru-RU" sz="1600" b="1" dirty="0"/>
              <a:t>отработать те формы, которые реально </a:t>
            </a:r>
            <a:r>
              <a:rPr lang="ru-RU" sz="1600" b="1" dirty="0" smtClean="0"/>
              <a:t>позволяли </a:t>
            </a:r>
            <a:r>
              <a:rPr lang="ru-RU" sz="1600" b="1" dirty="0"/>
              <a:t>бы решать проблемы и задачи, стоящие перед ДОУ.</a:t>
            </a:r>
          </a:p>
          <a:p>
            <a:r>
              <a:rPr lang="ru-RU" sz="1600" b="1" dirty="0" smtClean="0"/>
              <a:t>направлять </a:t>
            </a:r>
            <a:r>
              <a:rPr lang="ru-RU" sz="1600" b="1" dirty="0"/>
              <a:t>педагогов на курсы повышение квалификации и оказывать методическую помощь в выявлении, изучении, обобщении и распространении педагогического опыта, в организации и подборе грамотного и качественного содержания образовательного процесса. </a:t>
            </a:r>
          </a:p>
          <a:p>
            <a:r>
              <a:rPr lang="ru-RU" sz="1600" b="1" dirty="0" smtClean="0"/>
              <a:t>в </a:t>
            </a:r>
            <a:r>
              <a:rPr lang="ru-RU" sz="1600" b="1" dirty="0"/>
              <a:t>практику работы внести и успешно использовать следующие формы работы: научно - методические семинары; педагогические советы; творческие группы; мастер-классы, совместные проекты и др. </a:t>
            </a:r>
          </a:p>
          <a:p>
            <a:r>
              <a:rPr lang="ru-RU" sz="1600" b="1" dirty="0" smtClean="0"/>
              <a:t>использовать </a:t>
            </a:r>
            <a:r>
              <a:rPr lang="ru-RU" sz="1600" b="1" dirty="0"/>
              <a:t>технологии такие как: </a:t>
            </a:r>
            <a:r>
              <a:rPr lang="ru-RU" sz="1600" b="1" dirty="0" err="1"/>
              <a:t>здоровьесберегающие</a:t>
            </a:r>
            <a:r>
              <a:rPr lang="ru-RU" sz="1600" b="1" dirty="0"/>
              <a:t> технологии; технологии проектной деятельности; технология исследовательской деятельности; информационно-коммуникационные технологии; личностно-ориентированные технологии; технология портфолио дошкольника и воспитателя; игровая технология; технология «ТРИЗ» и др. 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Данные </a:t>
            </a:r>
            <a:r>
              <a:rPr lang="ru-RU" sz="1600" b="1" dirty="0"/>
              <a:t>направления имеют долгосрочное действие. </a:t>
            </a:r>
          </a:p>
        </p:txBody>
      </p:sp>
    </p:spTree>
    <p:extLst>
      <p:ext uri="{BB962C8B-B14F-4D97-AF65-F5344CB8AC3E}">
        <p14:creationId xmlns:p14="http://schemas.microsoft.com/office/powerpoint/2010/main" xmlns="" val="45019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064896" cy="4435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 2020-2021 учебном году их реализация проходила через следующие 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годовые задачи</a:t>
            </a:r>
            <a:r>
              <a:rPr lang="ru-RU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1.Формирование </a:t>
            </a:r>
            <a:r>
              <a:rPr lang="ru-RU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художественно-эстетического вкуса, с созданием условий для творческого выражения личности детей и педагогов посредством театрализованной деятельности.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2.Повысить </a:t>
            </a:r>
            <a:r>
              <a:rPr lang="ru-RU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физического развития и здоровья детей посредством внедрения </a:t>
            </a:r>
            <a:r>
              <a:rPr lang="ru-RU" b="1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технологий и организации разнообразных подвижных игр.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3.Продолжать </a:t>
            </a:r>
            <a:r>
              <a:rPr lang="ru-RU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внедрять в </a:t>
            </a:r>
            <a:r>
              <a:rPr lang="ru-RU" b="1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-образовательный процесс инновационную деятельность (методики, технологии, подходы, способы решения педагогических задач) как условие развития педагогических компетенций</a:t>
            </a:r>
            <a:r>
              <a:rPr lang="ru-RU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0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4742113"/>
              </p:ext>
            </p:extLst>
          </p:nvPr>
        </p:nvGraphicFramePr>
        <p:xfrm>
          <a:off x="611558" y="1628800"/>
          <a:ext cx="8136905" cy="3968884"/>
        </p:xfrm>
        <a:graphic>
          <a:graphicData uri="http://schemas.openxmlformats.org/drawingml/2006/table">
            <a:tbl>
              <a:tblPr firstRow="1" bandRow="1"/>
              <a:tblGrid>
                <a:gridCol w="4286406">
                  <a:extLst>
                    <a:ext uri="{9D8B030D-6E8A-4147-A177-3AD203B41FA5}">
                      <a16:colId xmlns="" xmlns:a16="http://schemas.microsoft.com/office/drawing/2014/main" val="3718630781"/>
                    </a:ext>
                  </a:extLst>
                </a:gridCol>
                <a:gridCol w="1903897">
                  <a:extLst>
                    <a:ext uri="{9D8B030D-6E8A-4147-A177-3AD203B41FA5}">
                      <a16:colId xmlns="" xmlns:a16="http://schemas.microsoft.com/office/drawing/2014/main" val="594634143"/>
                    </a:ext>
                  </a:extLst>
                </a:gridCol>
                <a:gridCol w="1946602">
                  <a:extLst>
                    <a:ext uri="{9D8B030D-6E8A-4147-A177-3AD203B41FA5}">
                      <a16:colId xmlns="" xmlns:a16="http://schemas.microsoft.com/office/drawing/2014/main" val="3693147543"/>
                    </a:ext>
                  </a:extLst>
                </a:gridCol>
              </a:tblGrid>
              <a:tr h="9650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j-lt"/>
                          <a:ea typeface="Calibri"/>
                          <a:cs typeface="Times New Roman"/>
                        </a:rPr>
                        <a:t>Форма работы с коллективом</a:t>
                      </a:r>
                      <a:endParaRPr lang="ru-RU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j-lt"/>
                          <a:ea typeface="Calibri"/>
                          <a:cs typeface="Times New Roman"/>
                        </a:rPr>
                        <a:t>По плану ДОУ </a:t>
                      </a:r>
                      <a:endParaRPr lang="ru-RU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+mj-lt"/>
                          <a:ea typeface="Calibri"/>
                          <a:cs typeface="Times New Roman"/>
                        </a:rPr>
                        <a:t>Проведено  </a:t>
                      </a:r>
                      <a:endParaRPr lang="ru-RU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4773903"/>
                  </a:ext>
                </a:extLst>
              </a:tr>
              <a:tr h="482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j-lt"/>
                          <a:ea typeface="Calibri"/>
                          <a:cs typeface="Times New Roman"/>
                        </a:rPr>
                        <a:t>Педагогические советы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9202910"/>
                  </a:ext>
                </a:extLst>
              </a:tr>
              <a:tr h="482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j-lt"/>
                          <a:ea typeface="Calibri"/>
                          <a:cs typeface="Times New Roman"/>
                        </a:rPr>
                        <a:t>Выставки и конкурсы</a:t>
                      </a:r>
                      <a:endParaRPr lang="ru-RU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j-lt"/>
                          <a:ea typeface="Calibri"/>
                          <a:cs typeface="Times New Roman"/>
                        </a:rPr>
                        <a:t>7</a:t>
                      </a:r>
                      <a:endParaRPr lang="ru-RU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j-lt"/>
                          <a:ea typeface="Calibri"/>
                          <a:cs typeface="Times New Roman"/>
                        </a:rPr>
                        <a:t>7</a:t>
                      </a:r>
                      <a:endParaRPr lang="ru-RU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4679632"/>
                  </a:ext>
                </a:extLst>
              </a:tr>
              <a:tr h="482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j-lt"/>
                          <a:ea typeface="Calibri"/>
                          <a:cs typeface="Times New Roman"/>
                        </a:rPr>
                        <a:t>Праздники и развлечения</a:t>
                      </a:r>
                      <a:endParaRPr lang="ru-RU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j-lt"/>
                          <a:ea typeface="Calibri"/>
                          <a:cs typeface="Times New Roman"/>
                        </a:rPr>
                        <a:t>11</a:t>
                      </a:r>
                      <a:endParaRPr lang="ru-RU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j-lt"/>
                          <a:ea typeface="Calibri"/>
                          <a:cs typeface="Times New Roman"/>
                        </a:rPr>
                        <a:t>12</a:t>
                      </a:r>
                      <a:endParaRPr lang="ru-RU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712073"/>
                  </a:ext>
                </a:extLst>
              </a:tr>
              <a:tr h="495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j-lt"/>
                          <a:ea typeface="Calibri"/>
                          <a:cs typeface="Times New Roman"/>
                        </a:rPr>
                        <a:t>РМО</a:t>
                      </a:r>
                      <a:endParaRPr lang="ru-RU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6239778"/>
                  </a:ext>
                </a:extLst>
              </a:tr>
              <a:tr h="578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Calibri"/>
                          <a:cs typeface="Times New Roman"/>
                        </a:rPr>
                        <a:t>Консультации 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j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j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8998467"/>
                  </a:ext>
                </a:extLst>
              </a:tr>
              <a:tr h="482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j-lt"/>
                          <a:ea typeface="Calibri"/>
                          <a:cs typeface="Times New Roman"/>
                        </a:rPr>
                        <a:t>Открытые просмотры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j-lt"/>
                          <a:ea typeface="Calibri"/>
                          <a:cs typeface="Times New Roman"/>
                        </a:rPr>
                        <a:t>6</a:t>
                      </a:r>
                      <a:endParaRPr lang="ru-RU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j-lt"/>
                          <a:ea typeface="Calibri"/>
                          <a:cs typeface="Times New Roman"/>
                        </a:rPr>
                        <a:t>6</a:t>
                      </a:r>
                      <a:endParaRPr lang="ru-RU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301879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11760" y="5486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+mj-lt"/>
                <a:cs typeface="Times New Roman" pitchFamily="18" charset="0"/>
              </a:rPr>
              <a:t>Результаты выполнения годового плана ДОУ</a:t>
            </a:r>
          </a:p>
        </p:txBody>
      </p:sp>
    </p:spTree>
    <p:extLst>
      <p:ext uri="{BB962C8B-B14F-4D97-AF65-F5344CB8AC3E}">
        <p14:creationId xmlns:p14="http://schemas.microsoft.com/office/powerpoint/2010/main" xmlns="" val="8132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6185786"/>
              </p:ext>
            </p:extLst>
          </p:nvPr>
        </p:nvGraphicFramePr>
        <p:xfrm>
          <a:off x="467544" y="1290147"/>
          <a:ext cx="8219256" cy="4715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="" xmlns:a16="http://schemas.microsoft.com/office/drawing/2014/main" val="2686113783"/>
                    </a:ext>
                  </a:extLst>
                </a:gridCol>
                <a:gridCol w="6192688">
                  <a:extLst>
                    <a:ext uri="{9D8B030D-6E8A-4147-A177-3AD203B41FA5}">
                      <a16:colId xmlns="" xmlns:a16="http://schemas.microsoft.com/office/drawing/2014/main" val="33930650"/>
                    </a:ext>
                  </a:extLst>
                </a:gridCol>
                <a:gridCol w="1522512">
                  <a:extLst>
                    <a:ext uri="{9D8B030D-6E8A-4147-A177-3AD203B41FA5}">
                      <a16:colId xmlns="" xmlns:a16="http://schemas.microsoft.com/office/drawing/2014/main" val="2135825833"/>
                    </a:ext>
                  </a:extLst>
                </a:gridCol>
              </a:tblGrid>
              <a:tr h="555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latin typeface="+mj-lt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latin typeface="+mj-lt"/>
                          <a:ea typeface="Calibri"/>
                          <a:cs typeface="Times New Roman"/>
                        </a:rPr>
                        <a:t>Тема педагогического совета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latin typeface="+mj-lt"/>
                          <a:ea typeface="Calibri"/>
                          <a:cs typeface="Times New Roman"/>
                        </a:rPr>
                        <a:t>Проведено</a:t>
                      </a:r>
                      <a:endParaRPr lang="ru-RU" sz="1800" i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27070593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0"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latin typeface="+mj-lt"/>
                          <a:ea typeface="Calibri"/>
                          <a:cs typeface="Times New Roman"/>
                        </a:rPr>
                        <a:t>Педагогический совет №1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latin typeface="+mj-lt"/>
                          <a:ea typeface="Calibri"/>
                          <a:cs typeface="Times New Roman"/>
                        </a:rPr>
                        <a:t>Тема: «Педагогический старт»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latin typeface="+mj-lt"/>
                          <a:ea typeface="Calibri"/>
                          <a:cs typeface="Times New Roman"/>
                        </a:rPr>
                        <a:t>31.08.2020</a:t>
                      </a:r>
                      <a:r>
                        <a:rPr lang="ru-RU" sz="1800" i="0" baseline="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i="0" dirty="0" smtClean="0">
                          <a:latin typeface="+mj-lt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1800" i="0" dirty="0">
                          <a:latin typeface="+mj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4370663"/>
                  </a:ext>
                </a:extLst>
              </a:tr>
              <a:tr h="795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0"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latin typeface="+mj-lt"/>
                          <a:ea typeface="Times New Roman"/>
                        </a:rPr>
                        <a:t>Педагогический совет № 2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latin typeface="+mj-lt"/>
                          <a:ea typeface="Times New Roman"/>
                        </a:rPr>
                        <a:t>Тема: «Использование инновационных образовательных технологий для создания в ДОУ условий охраны жизни и здоровья детей и активного развития психических состояний дошкольников </a:t>
                      </a:r>
                      <a:endParaRPr lang="ru-RU" sz="1800" i="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latin typeface="+mj-lt"/>
                          <a:ea typeface="Calibri"/>
                          <a:cs typeface="Times New Roman"/>
                        </a:rPr>
                        <a:t>30.11.2020</a:t>
                      </a:r>
                      <a:r>
                        <a:rPr lang="ru-RU" sz="1800" i="0" baseline="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i="0" dirty="0" smtClean="0">
                          <a:latin typeface="+mj-lt"/>
                          <a:ea typeface="Calibri"/>
                          <a:cs typeface="Times New Roman"/>
                        </a:rPr>
                        <a:t>г.</a:t>
                      </a:r>
                      <a:endParaRPr lang="ru-RU" sz="1800" i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65082582"/>
                  </a:ext>
                </a:extLst>
              </a:tr>
              <a:tr h="1319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0"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latin typeface="+mj-lt"/>
                          <a:ea typeface="Calibri"/>
                          <a:cs typeface="Times New Roman"/>
                        </a:rPr>
                        <a:t>Педагогический совет №3</a:t>
                      </a:r>
                      <a:r>
                        <a:rPr lang="ru-RU" sz="1800" b="0" i="0" baseline="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i="0" dirty="0" smtClean="0">
                          <a:latin typeface="+mj-lt"/>
                          <a:ea typeface="Calibri"/>
                          <a:cs typeface="Times New Roman"/>
                        </a:rPr>
                        <a:t>(Тематический)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latin typeface="+mj-lt"/>
                          <a:ea typeface="Calibri"/>
                          <a:cs typeface="Times New Roman"/>
                        </a:rPr>
                        <a:t>«Реализация регионального компонента в </a:t>
                      </a:r>
                      <a:r>
                        <a:rPr lang="ru-RU" sz="1800" b="0" i="0" dirty="0" err="1" smtClean="0">
                          <a:latin typeface="+mj-lt"/>
                          <a:ea typeface="Calibri"/>
                          <a:cs typeface="Times New Roman"/>
                        </a:rPr>
                        <a:t>воспитательно</a:t>
                      </a:r>
                      <a:r>
                        <a:rPr lang="ru-RU" sz="1800" b="0" i="0" dirty="0" smtClean="0">
                          <a:latin typeface="+mj-lt"/>
                          <a:ea typeface="Calibri"/>
                          <a:cs typeface="Times New Roman"/>
                        </a:rPr>
                        <a:t>-образовательном процессе ДОУ в условиях введения ФГОС ДО»</a:t>
                      </a:r>
                      <a:endParaRPr lang="ru-RU" sz="1800" b="0" i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latin typeface="+mj-lt"/>
                          <a:ea typeface="Calibri"/>
                          <a:cs typeface="Times New Roman"/>
                        </a:rPr>
                        <a:t>23.03.2021</a:t>
                      </a:r>
                      <a:r>
                        <a:rPr lang="ru-RU" sz="1800" i="0" baseline="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i="0" dirty="0" smtClean="0">
                          <a:latin typeface="+mj-lt"/>
                          <a:ea typeface="Calibri"/>
                          <a:cs typeface="Times New Roman"/>
                        </a:rPr>
                        <a:t>г.</a:t>
                      </a:r>
                      <a:endParaRPr lang="ru-RU" sz="1800" i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77362648"/>
                  </a:ext>
                </a:extLst>
              </a:tr>
              <a:tr h="838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0"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latin typeface="+mj-lt"/>
                          <a:ea typeface="Times New Roman"/>
                        </a:rPr>
                        <a:t>Педагогический совет №4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latin typeface="+mj-lt"/>
                          <a:ea typeface="Times New Roman"/>
                        </a:rPr>
                        <a:t>Итоговый «Анализ эффективности детского сада по реализации годовых задач»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latin typeface="+mj-lt"/>
                          <a:ea typeface="Calibri"/>
                          <a:cs typeface="Times New Roman"/>
                        </a:rPr>
                        <a:t>04.06.2021</a:t>
                      </a:r>
                      <a:r>
                        <a:rPr lang="ru-RU" sz="1800" i="0" baseline="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i="0" dirty="0" smtClean="0">
                          <a:latin typeface="+mj-lt"/>
                          <a:ea typeface="Calibri"/>
                          <a:cs typeface="Times New Roman"/>
                        </a:rPr>
                        <a:t>г.</a:t>
                      </a:r>
                      <a:endParaRPr lang="ru-RU" sz="1800" i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8493221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87824" y="548680"/>
            <a:ext cx="4007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Педагогические советы</a:t>
            </a:r>
          </a:p>
        </p:txBody>
      </p:sp>
    </p:spTree>
    <p:extLst>
      <p:ext uri="{BB962C8B-B14F-4D97-AF65-F5344CB8AC3E}">
        <p14:creationId xmlns:p14="http://schemas.microsoft.com/office/powerpoint/2010/main" xmlns="" val="35514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548680"/>
            <a:ext cx="3946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Выставки и конкурсы</a:t>
            </a:r>
            <a:endParaRPr lang="ru-RU" sz="28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4590652"/>
              </p:ext>
            </p:extLst>
          </p:nvPr>
        </p:nvGraphicFramePr>
        <p:xfrm>
          <a:off x="395536" y="1448318"/>
          <a:ext cx="8352928" cy="4652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="" xmlns:a16="http://schemas.microsoft.com/office/drawing/2014/main" val="3565811122"/>
                    </a:ext>
                  </a:extLst>
                </a:gridCol>
                <a:gridCol w="5688632">
                  <a:extLst>
                    <a:ext uri="{9D8B030D-6E8A-4147-A177-3AD203B41FA5}">
                      <a16:colId xmlns="" xmlns:a16="http://schemas.microsoft.com/office/drawing/2014/main" val="3096276881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79113130"/>
                    </a:ext>
                  </a:extLst>
                </a:gridCol>
              </a:tblGrid>
              <a:tr h="507557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Названия выставок и конкурсов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8692962"/>
                  </a:ext>
                </a:extLst>
              </a:tr>
              <a:tr h="35650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1</a:t>
                      </a:r>
                      <a:endParaRPr lang="ru-RU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Выставка рисунков и поделок на тему «Золотая осень»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</a:t>
                      </a:r>
                      <a:r>
                        <a:rPr lang="ru-RU" baseline="0" dirty="0" smtClean="0"/>
                        <a:t> 2020 г.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96908076"/>
                  </a:ext>
                </a:extLst>
              </a:tr>
              <a:tr h="151055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Выставка рисунков</a:t>
                      </a:r>
                      <a:r>
                        <a:rPr lang="ru-RU" baseline="0" dirty="0" smtClean="0"/>
                        <a:t> «Моя любимая мама»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 2020 г.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2023036918"/>
                  </a:ext>
                </a:extLst>
              </a:tr>
              <a:tr h="507557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Выставка поделок «Новогодняя сказка»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 2020 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4975576"/>
                  </a:ext>
                </a:extLst>
              </a:tr>
              <a:tr h="507557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Конкурс семейных фотогазет «Наш зимний отдых»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 2021 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950415"/>
                  </a:ext>
                </a:extLst>
              </a:tr>
              <a:tr h="507557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Выставка рисунков «Букет маме»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 2021 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608902"/>
                  </a:ext>
                </a:extLst>
              </a:tr>
              <a:tr h="507557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Конкурс чтецов «Дорога к звездам»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 2021 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7266064"/>
                  </a:ext>
                </a:extLst>
              </a:tr>
              <a:tr h="507557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Тематическая выставка «День космонавтики»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 2021 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1415237"/>
                  </a:ext>
                </a:extLst>
              </a:tr>
              <a:tr h="876057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Выставка коллективных детских работ, посвященных «Дню Победы»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Май 2021 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8928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945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FF9933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1313</Words>
  <Application>Microsoft Office PowerPoint</Application>
  <PresentationFormat>Экран (4:3)</PresentationFormat>
  <Paragraphs>301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Итоговый педсовет «Анализ эффективности детского сада по реализации годовых задач  за 2020-2021 учебный год» </vt:lpstr>
      <vt:lpstr>Слайд 2</vt:lpstr>
      <vt:lpstr>Слайд 3</vt:lpstr>
      <vt:lpstr>Анализ работы педагогического коллектива, реализация задач годового плана  за 2020-2021 учебный год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Отчет о проделанной работе за 2020-2021 учебный год воспитателя старшей группы «Солнышко» Михайловой М. В. </vt:lpstr>
      <vt:lpstr>Слайд 17</vt:lpstr>
      <vt:lpstr>Слайд 18</vt:lpstr>
      <vt:lpstr>Слайд 19</vt:lpstr>
      <vt:lpstr>Слайд 20</vt:lpstr>
      <vt:lpstr>Слайд 21</vt:lpstr>
      <vt:lpstr>Решение: 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Елена</dc:creator>
  <cp:lastModifiedBy>work</cp:lastModifiedBy>
  <cp:revision>70</cp:revision>
  <dcterms:created xsi:type="dcterms:W3CDTF">2014-08-10T07:57:19Z</dcterms:created>
  <dcterms:modified xsi:type="dcterms:W3CDTF">2021-06-04T04:23:23Z</dcterms:modified>
</cp:coreProperties>
</file>